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257" r:id="rId3"/>
    <p:sldId id="258" r:id="rId4"/>
    <p:sldId id="271" r:id="rId5"/>
    <p:sldId id="272" r:id="rId6"/>
    <p:sldId id="273" r:id="rId7"/>
    <p:sldId id="266" r:id="rId8"/>
    <p:sldId id="267" r:id="rId9"/>
    <p:sldId id="268" r:id="rId10"/>
    <p:sldId id="270" r:id="rId11"/>
    <p:sldId id="262" r:id="rId12"/>
    <p:sldId id="281" r:id="rId13"/>
    <p:sldId id="274" r:id="rId14"/>
    <p:sldId id="264" r:id="rId15"/>
    <p:sldId id="280" r:id="rId16"/>
    <p:sldId id="282" r:id="rId17"/>
    <p:sldId id="283" r:id="rId18"/>
    <p:sldId id="275" r:id="rId19"/>
    <p:sldId id="284" r:id="rId20"/>
    <p:sldId id="285" r:id="rId21"/>
    <p:sldId id="287" r:id="rId22"/>
    <p:sldId id="288" r:id="rId23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81983" autoAdjust="0"/>
  </p:normalViewPr>
  <p:slideViewPr>
    <p:cSldViewPr snapToGrid="0" snapToObjects="1">
      <p:cViewPr varScale="1">
        <p:scale>
          <a:sx n="50" d="100"/>
          <a:sy n="50" d="100"/>
        </p:scale>
        <p:origin x="1781" y="29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66C27-7CD3-444A-9EF0-EC10BBDBDAF6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A0D1D-6AA4-4CCD-900C-7A188D8AEB6C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Free trial for 1</a:t>
          </a:r>
          <a:r>
            <a:rPr lang="en-US" sz="2000" baseline="30000" dirty="0">
              <a:latin typeface="Avenir"/>
            </a:rPr>
            <a:t>st</a:t>
          </a:r>
          <a:r>
            <a:rPr lang="en-US" sz="2000" dirty="0">
              <a:latin typeface="Avenir"/>
            </a:rPr>
            <a:t> Month</a:t>
          </a:r>
        </a:p>
      </dgm:t>
    </dgm:pt>
    <dgm:pt modelId="{18D001BD-947A-429F-8A50-518FCFF5762F}" type="parTrans" cxnId="{709D29BA-778B-4519-9D16-48CD97A91C05}">
      <dgm:prSet/>
      <dgm:spPr/>
      <dgm:t>
        <a:bodyPr/>
        <a:lstStyle/>
        <a:p>
          <a:endParaRPr lang="en-US"/>
        </a:p>
      </dgm:t>
    </dgm:pt>
    <dgm:pt modelId="{8A1909DD-D636-4F91-847A-51E95161B662}" type="sibTrans" cxnId="{709D29BA-778B-4519-9D16-48CD97A91C05}">
      <dgm:prSet custT="1"/>
      <dgm:spPr/>
      <dgm:t>
        <a:bodyPr/>
        <a:lstStyle/>
        <a:p>
          <a:endParaRPr lang="en-US" sz="1800">
            <a:latin typeface="Avenir"/>
          </a:endParaRPr>
        </a:p>
      </dgm:t>
    </dgm:pt>
    <dgm:pt modelId="{E157DDE0-09D2-4E11-8547-9E826C947A41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Advertising</a:t>
          </a:r>
        </a:p>
        <a:p>
          <a:r>
            <a:rPr lang="en-US" sz="2000" dirty="0">
              <a:latin typeface="Avenir"/>
            </a:rPr>
            <a:t>Food Joints and Events</a:t>
          </a:r>
        </a:p>
      </dgm:t>
    </dgm:pt>
    <dgm:pt modelId="{CABED512-E4A7-41BD-978B-D408B60D179F}" type="parTrans" cxnId="{5E863C87-D719-4D3D-BCDF-DCFC7E1DB954}">
      <dgm:prSet/>
      <dgm:spPr/>
      <dgm:t>
        <a:bodyPr/>
        <a:lstStyle/>
        <a:p>
          <a:endParaRPr lang="en-US"/>
        </a:p>
      </dgm:t>
    </dgm:pt>
    <dgm:pt modelId="{6429589A-C8D0-42BA-AAEF-9A7ABA3AB54A}" type="sibTrans" cxnId="{5E863C87-D719-4D3D-BCDF-DCFC7E1DB954}">
      <dgm:prSet custT="1"/>
      <dgm:spPr/>
      <dgm:t>
        <a:bodyPr/>
        <a:lstStyle/>
        <a:p>
          <a:endParaRPr lang="en-US" sz="1800">
            <a:latin typeface="Avenir"/>
          </a:endParaRPr>
        </a:p>
      </dgm:t>
    </dgm:pt>
    <dgm:pt modelId="{A120D6C5-6688-4A3E-9DAD-90356F3EF784}">
      <dgm:prSet phldrT="[Text]" custT="1"/>
      <dgm:spPr/>
      <dgm:t>
        <a:bodyPr/>
        <a:lstStyle/>
        <a:p>
          <a:r>
            <a:rPr lang="en-US" sz="2000" dirty="0">
              <a:latin typeface="Avenir"/>
            </a:rPr>
            <a:t>Tie-ups with Event &amp; Housing Managers</a:t>
          </a:r>
        </a:p>
      </dgm:t>
    </dgm:pt>
    <dgm:pt modelId="{CE3394B7-41A8-499D-A5BD-65DDBB4E6C94}" type="parTrans" cxnId="{B8F93E89-EAE3-4E11-8883-8A8D431B3A84}">
      <dgm:prSet/>
      <dgm:spPr/>
      <dgm:t>
        <a:bodyPr/>
        <a:lstStyle/>
        <a:p>
          <a:endParaRPr lang="en-US"/>
        </a:p>
      </dgm:t>
    </dgm:pt>
    <dgm:pt modelId="{19018FFA-2A17-4E70-AB06-4CCA3B5E60FE}" type="sibTrans" cxnId="{B8F93E89-EAE3-4E11-8883-8A8D431B3A84}">
      <dgm:prSet custT="1"/>
      <dgm:spPr/>
      <dgm:t>
        <a:bodyPr/>
        <a:lstStyle/>
        <a:p>
          <a:endParaRPr lang="en-US" sz="1800">
            <a:latin typeface="Avenir"/>
          </a:endParaRPr>
        </a:p>
      </dgm:t>
    </dgm:pt>
    <dgm:pt modelId="{9B235D12-31FB-49BC-87D6-C24C1D939692}" type="pres">
      <dgm:prSet presAssocID="{8BD66C27-7CD3-444A-9EF0-EC10BBDBDAF6}" presName="Name0" presStyleCnt="0">
        <dgm:presLayoutVars>
          <dgm:chMax/>
          <dgm:chPref/>
          <dgm:dir/>
          <dgm:animLvl val="lvl"/>
        </dgm:presLayoutVars>
      </dgm:prSet>
      <dgm:spPr/>
    </dgm:pt>
    <dgm:pt modelId="{36A1D409-E52C-4D2C-88D5-6B27696E77A2}" type="pres">
      <dgm:prSet presAssocID="{7E7A0D1D-6AA4-4CCD-900C-7A188D8AEB6C}" presName="composite" presStyleCnt="0"/>
      <dgm:spPr/>
    </dgm:pt>
    <dgm:pt modelId="{1245A7A1-06A8-4385-B47D-A41C7993BBA4}" type="pres">
      <dgm:prSet presAssocID="{7E7A0D1D-6AA4-4CCD-900C-7A188D8AEB6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C592CCF-B32E-41F2-9601-B0841F171A36}" type="pres">
      <dgm:prSet presAssocID="{7E7A0D1D-6AA4-4CCD-900C-7A188D8AEB6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4689D21-A937-4DA8-8E71-A183D4DAA1F5}" type="pres">
      <dgm:prSet presAssocID="{7E7A0D1D-6AA4-4CCD-900C-7A188D8AEB6C}" presName="BalanceSpacing" presStyleCnt="0"/>
      <dgm:spPr/>
    </dgm:pt>
    <dgm:pt modelId="{FB22F984-CA9F-4FD7-85ED-EB7116972C69}" type="pres">
      <dgm:prSet presAssocID="{7E7A0D1D-6AA4-4CCD-900C-7A188D8AEB6C}" presName="BalanceSpacing1" presStyleCnt="0"/>
      <dgm:spPr/>
    </dgm:pt>
    <dgm:pt modelId="{F6ADED1D-6DA1-4352-9D65-A34AAD3E50DE}" type="pres">
      <dgm:prSet presAssocID="{8A1909DD-D636-4F91-847A-51E95161B662}" presName="Accent1Text" presStyleLbl="node1" presStyleIdx="1" presStyleCnt="6"/>
      <dgm:spPr/>
    </dgm:pt>
    <dgm:pt modelId="{827B542C-E355-474E-934E-696ADC8FF3A5}" type="pres">
      <dgm:prSet presAssocID="{8A1909DD-D636-4F91-847A-51E95161B662}" presName="spaceBetweenRectangles" presStyleCnt="0"/>
      <dgm:spPr/>
    </dgm:pt>
    <dgm:pt modelId="{996B5BE3-967F-471B-BC4C-38223D8BDDCD}" type="pres">
      <dgm:prSet presAssocID="{E157DDE0-09D2-4E11-8547-9E826C947A41}" presName="composite" presStyleCnt="0"/>
      <dgm:spPr/>
    </dgm:pt>
    <dgm:pt modelId="{6C0475AF-F6C5-4080-923C-B3EFB493A82E}" type="pres">
      <dgm:prSet presAssocID="{E157DDE0-09D2-4E11-8547-9E826C947A4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529E128-9A79-4363-B520-D024745ED613}" type="pres">
      <dgm:prSet presAssocID="{E157DDE0-09D2-4E11-8547-9E826C947A4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2297267-CEFF-4000-8BFA-7F7B1DEDB8DD}" type="pres">
      <dgm:prSet presAssocID="{E157DDE0-09D2-4E11-8547-9E826C947A41}" presName="BalanceSpacing" presStyleCnt="0"/>
      <dgm:spPr/>
    </dgm:pt>
    <dgm:pt modelId="{0ED162E9-AB3E-4FA8-A141-6EF46B9E9830}" type="pres">
      <dgm:prSet presAssocID="{E157DDE0-09D2-4E11-8547-9E826C947A41}" presName="BalanceSpacing1" presStyleCnt="0"/>
      <dgm:spPr/>
    </dgm:pt>
    <dgm:pt modelId="{ACF177F7-7E20-46BC-BDBC-D5ED9559564B}" type="pres">
      <dgm:prSet presAssocID="{6429589A-C8D0-42BA-AAEF-9A7ABA3AB54A}" presName="Accent1Text" presStyleLbl="node1" presStyleIdx="3" presStyleCnt="6"/>
      <dgm:spPr/>
    </dgm:pt>
    <dgm:pt modelId="{B4920F49-0EB4-491D-ACF6-02FD12393844}" type="pres">
      <dgm:prSet presAssocID="{6429589A-C8D0-42BA-AAEF-9A7ABA3AB54A}" presName="spaceBetweenRectangles" presStyleCnt="0"/>
      <dgm:spPr/>
    </dgm:pt>
    <dgm:pt modelId="{73D25F9D-4870-4FD1-8367-29378C935DFE}" type="pres">
      <dgm:prSet presAssocID="{A120D6C5-6688-4A3E-9DAD-90356F3EF784}" presName="composite" presStyleCnt="0"/>
      <dgm:spPr/>
    </dgm:pt>
    <dgm:pt modelId="{1ADF9934-7B8D-47B6-9FAC-5924545C9A5B}" type="pres">
      <dgm:prSet presAssocID="{A120D6C5-6688-4A3E-9DAD-90356F3EF78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0355C0A6-ED7F-40C7-92F1-A203B38EEB3C}" type="pres">
      <dgm:prSet presAssocID="{A120D6C5-6688-4A3E-9DAD-90356F3EF78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18FB14B-6E87-4B24-B790-5804F349C55F}" type="pres">
      <dgm:prSet presAssocID="{A120D6C5-6688-4A3E-9DAD-90356F3EF784}" presName="BalanceSpacing" presStyleCnt="0"/>
      <dgm:spPr/>
    </dgm:pt>
    <dgm:pt modelId="{283C189D-A54B-4866-8146-5B24493D5865}" type="pres">
      <dgm:prSet presAssocID="{A120D6C5-6688-4A3E-9DAD-90356F3EF784}" presName="BalanceSpacing1" presStyleCnt="0"/>
      <dgm:spPr/>
    </dgm:pt>
    <dgm:pt modelId="{8198E25B-915D-4FDB-85A4-E3557EAD0E22}" type="pres">
      <dgm:prSet presAssocID="{19018FFA-2A17-4E70-AB06-4CCA3B5E60FE}" presName="Accent1Text" presStyleLbl="node1" presStyleIdx="5" presStyleCnt="6"/>
      <dgm:spPr/>
    </dgm:pt>
  </dgm:ptLst>
  <dgm:cxnLst>
    <dgm:cxn modelId="{EFBD3502-41F7-4F4C-BD44-63652840A5A8}" type="presOf" srcId="{A120D6C5-6688-4A3E-9DAD-90356F3EF784}" destId="{1ADF9934-7B8D-47B6-9FAC-5924545C9A5B}" srcOrd="0" destOrd="0" presId="urn:microsoft.com/office/officeart/2008/layout/AlternatingHexagons"/>
    <dgm:cxn modelId="{AF3E7C42-76B6-49E5-8929-278DEB69BEE0}" type="presOf" srcId="{6429589A-C8D0-42BA-AAEF-9A7ABA3AB54A}" destId="{ACF177F7-7E20-46BC-BDBC-D5ED9559564B}" srcOrd="0" destOrd="0" presId="urn:microsoft.com/office/officeart/2008/layout/AlternatingHexagons"/>
    <dgm:cxn modelId="{8278F54B-6A4C-48C7-BF00-6C506118A230}" type="presOf" srcId="{E157DDE0-09D2-4E11-8547-9E826C947A41}" destId="{6C0475AF-F6C5-4080-923C-B3EFB493A82E}" srcOrd="0" destOrd="0" presId="urn:microsoft.com/office/officeart/2008/layout/AlternatingHexagons"/>
    <dgm:cxn modelId="{80D53987-4622-4E37-BF6C-B6DBDF61AD3E}" type="presOf" srcId="{8A1909DD-D636-4F91-847A-51E95161B662}" destId="{F6ADED1D-6DA1-4352-9D65-A34AAD3E50DE}" srcOrd="0" destOrd="0" presId="urn:microsoft.com/office/officeart/2008/layout/AlternatingHexagons"/>
    <dgm:cxn modelId="{5E863C87-D719-4D3D-BCDF-DCFC7E1DB954}" srcId="{8BD66C27-7CD3-444A-9EF0-EC10BBDBDAF6}" destId="{E157DDE0-09D2-4E11-8547-9E826C947A41}" srcOrd="1" destOrd="0" parTransId="{CABED512-E4A7-41BD-978B-D408B60D179F}" sibTransId="{6429589A-C8D0-42BA-AAEF-9A7ABA3AB54A}"/>
    <dgm:cxn modelId="{B8F93E89-EAE3-4E11-8883-8A8D431B3A84}" srcId="{8BD66C27-7CD3-444A-9EF0-EC10BBDBDAF6}" destId="{A120D6C5-6688-4A3E-9DAD-90356F3EF784}" srcOrd="2" destOrd="0" parTransId="{CE3394B7-41A8-499D-A5BD-65DDBB4E6C94}" sibTransId="{19018FFA-2A17-4E70-AB06-4CCA3B5E60FE}"/>
    <dgm:cxn modelId="{9CDFF790-E73A-4621-94C4-1EB6D9CAD12B}" type="presOf" srcId="{7E7A0D1D-6AA4-4CCD-900C-7A188D8AEB6C}" destId="{1245A7A1-06A8-4385-B47D-A41C7993BBA4}" srcOrd="0" destOrd="0" presId="urn:microsoft.com/office/officeart/2008/layout/AlternatingHexagons"/>
    <dgm:cxn modelId="{E0E53DA7-E1D3-4ABE-B878-74A1332F46DC}" type="presOf" srcId="{19018FFA-2A17-4E70-AB06-4CCA3B5E60FE}" destId="{8198E25B-915D-4FDB-85A4-E3557EAD0E22}" srcOrd="0" destOrd="0" presId="urn:microsoft.com/office/officeart/2008/layout/AlternatingHexagons"/>
    <dgm:cxn modelId="{709D29BA-778B-4519-9D16-48CD97A91C05}" srcId="{8BD66C27-7CD3-444A-9EF0-EC10BBDBDAF6}" destId="{7E7A0D1D-6AA4-4CCD-900C-7A188D8AEB6C}" srcOrd="0" destOrd="0" parTransId="{18D001BD-947A-429F-8A50-518FCFF5762F}" sibTransId="{8A1909DD-D636-4F91-847A-51E95161B662}"/>
    <dgm:cxn modelId="{52FC59D2-83CC-4D82-96F6-5C78D9116EA2}" type="presOf" srcId="{8BD66C27-7CD3-444A-9EF0-EC10BBDBDAF6}" destId="{9B235D12-31FB-49BC-87D6-C24C1D939692}" srcOrd="0" destOrd="0" presId="urn:microsoft.com/office/officeart/2008/layout/AlternatingHexagons"/>
    <dgm:cxn modelId="{8EE2E39D-3B85-42A9-8217-B550DDA0EEE8}" type="presParOf" srcId="{9B235D12-31FB-49BC-87D6-C24C1D939692}" destId="{36A1D409-E52C-4D2C-88D5-6B27696E77A2}" srcOrd="0" destOrd="0" presId="urn:microsoft.com/office/officeart/2008/layout/AlternatingHexagons"/>
    <dgm:cxn modelId="{B3B822FD-649C-4FCC-ACF9-B63F5DB3CC54}" type="presParOf" srcId="{36A1D409-E52C-4D2C-88D5-6B27696E77A2}" destId="{1245A7A1-06A8-4385-B47D-A41C7993BBA4}" srcOrd="0" destOrd="0" presId="urn:microsoft.com/office/officeart/2008/layout/AlternatingHexagons"/>
    <dgm:cxn modelId="{4553E569-B764-4BDF-A006-DEBBD728B55B}" type="presParOf" srcId="{36A1D409-E52C-4D2C-88D5-6B27696E77A2}" destId="{EC592CCF-B32E-41F2-9601-B0841F171A36}" srcOrd="1" destOrd="0" presId="urn:microsoft.com/office/officeart/2008/layout/AlternatingHexagons"/>
    <dgm:cxn modelId="{2110770A-34F7-4747-8C97-775C91F23B77}" type="presParOf" srcId="{36A1D409-E52C-4D2C-88D5-6B27696E77A2}" destId="{04689D21-A937-4DA8-8E71-A183D4DAA1F5}" srcOrd="2" destOrd="0" presId="urn:microsoft.com/office/officeart/2008/layout/AlternatingHexagons"/>
    <dgm:cxn modelId="{7118DEFE-0FBC-4A42-B512-439C5E355E6E}" type="presParOf" srcId="{36A1D409-E52C-4D2C-88D5-6B27696E77A2}" destId="{FB22F984-CA9F-4FD7-85ED-EB7116972C69}" srcOrd="3" destOrd="0" presId="urn:microsoft.com/office/officeart/2008/layout/AlternatingHexagons"/>
    <dgm:cxn modelId="{15E22E44-35DB-4B88-B11F-358A2CD5C73A}" type="presParOf" srcId="{36A1D409-E52C-4D2C-88D5-6B27696E77A2}" destId="{F6ADED1D-6DA1-4352-9D65-A34AAD3E50DE}" srcOrd="4" destOrd="0" presId="urn:microsoft.com/office/officeart/2008/layout/AlternatingHexagons"/>
    <dgm:cxn modelId="{F03A297D-EF59-4824-8662-9EFA4DF6F1FF}" type="presParOf" srcId="{9B235D12-31FB-49BC-87D6-C24C1D939692}" destId="{827B542C-E355-474E-934E-696ADC8FF3A5}" srcOrd="1" destOrd="0" presId="urn:microsoft.com/office/officeart/2008/layout/AlternatingHexagons"/>
    <dgm:cxn modelId="{E8A70404-61CE-4543-943D-633C2CD5D889}" type="presParOf" srcId="{9B235D12-31FB-49BC-87D6-C24C1D939692}" destId="{996B5BE3-967F-471B-BC4C-38223D8BDDCD}" srcOrd="2" destOrd="0" presId="urn:microsoft.com/office/officeart/2008/layout/AlternatingHexagons"/>
    <dgm:cxn modelId="{B7114ECF-5073-4601-AE63-8A7F12BA60E4}" type="presParOf" srcId="{996B5BE3-967F-471B-BC4C-38223D8BDDCD}" destId="{6C0475AF-F6C5-4080-923C-B3EFB493A82E}" srcOrd="0" destOrd="0" presId="urn:microsoft.com/office/officeart/2008/layout/AlternatingHexagons"/>
    <dgm:cxn modelId="{357F8C52-6E25-4A27-B671-F74D048E08AA}" type="presParOf" srcId="{996B5BE3-967F-471B-BC4C-38223D8BDDCD}" destId="{C529E128-9A79-4363-B520-D024745ED613}" srcOrd="1" destOrd="0" presId="urn:microsoft.com/office/officeart/2008/layout/AlternatingHexagons"/>
    <dgm:cxn modelId="{4283791E-4582-4F6B-A852-07098A7F6F17}" type="presParOf" srcId="{996B5BE3-967F-471B-BC4C-38223D8BDDCD}" destId="{42297267-CEFF-4000-8BFA-7F7B1DEDB8DD}" srcOrd="2" destOrd="0" presId="urn:microsoft.com/office/officeart/2008/layout/AlternatingHexagons"/>
    <dgm:cxn modelId="{1341BA53-C84E-4510-A692-095FB5FEAF97}" type="presParOf" srcId="{996B5BE3-967F-471B-BC4C-38223D8BDDCD}" destId="{0ED162E9-AB3E-4FA8-A141-6EF46B9E9830}" srcOrd="3" destOrd="0" presId="urn:microsoft.com/office/officeart/2008/layout/AlternatingHexagons"/>
    <dgm:cxn modelId="{C19A22C8-E454-443C-BD9A-60FCBED0BE71}" type="presParOf" srcId="{996B5BE3-967F-471B-BC4C-38223D8BDDCD}" destId="{ACF177F7-7E20-46BC-BDBC-D5ED9559564B}" srcOrd="4" destOrd="0" presId="urn:microsoft.com/office/officeart/2008/layout/AlternatingHexagons"/>
    <dgm:cxn modelId="{72EA01E6-7020-4F4C-A962-E264477793C5}" type="presParOf" srcId="{9B235D12-31FB-49BC-87D6-C24C1D939692}" destId="{B4920F49-0EB4-491D-ACF6-02FD12393844}" srcOrd="3" destOrd="0" presId="urn:microsoft.com/office/officeart/2008/layout/AlternatingHexagons"/>
    <dgm:cxn modelId="{E31C250D-C932-4504-8275-2465273D2943}" type="presParOf" srcId="{9B235D12-31FB-49BC-87D6-C24C1D939692}" destId="{73D25F9D-4870-4FD1-8367-29378C935DFE}" srcOrd="4" destOrd="0" presId="urn:microsoft.com/office/officeart/2008/layout/AlternatingHexagons"/>
    <dgm:cxn modelId="{14685D3F-E738-43C4-912F-0BA3DDFA7121}" type="presParOf" srcId="{73D25F9D-4870-4FD1-8367-29378C935DFE}" destId="{1ADF9934-7B8D-47B6-9FAC-5924545C9A5B}" srcOrd="0" destOrd="0" presId="urn:microsoft.com/office/officeart/2008/layout/AlternatingHexagons"/>
    <dgm:cxn modelId="{9F9D423E-0C18-4655-BB89-FC2D4C5B5223}" type="presParOf" srcId="{73D25F9D-4870-4FD1-8367-29378C935DFE}" destId="{0355C0A6-ED7F-40C7-92F1-A203B38EEB3C}" srcOrd="1" destOrd="0" presId="urn:microsoft.com/office/officeart/2008/layout/AlternatingHexagons"/>
    <dgm:cxn modelId="{D8000130-390D-469D-B209-F842A1C1AA52}" type="presParOf" srcId="{73D25F9D-4870-4FD1-8367-29378C935DFE}" destId="{018FB14B-6E87-4B24-B790-5804F349C55F}" srcOrd="2" destOrd="0" presId="urn:microsoft.com/office/officeart/2008/layout/AlternatingHexagons"/>
    <dgm:cxn modelId="{D966E089-DE30-4D5B-B5D0-4314F1ED3BFF}" type="presParOf" srcId="{73D25F9D-4870-4FD1-8367-29378C935DFE}" destId="{283C189D-A54B-4866-8146-5B24493D5865}" srcOrd="3" destOrd="0" presId="urn:microsoft.com/office/officeart/2008/layout/AlternatingHexagons"/>
    <dgm:cxn modelId="{146A72AE-B294-4075-A7FC-C04B1B0BC1DA}" type="presParOf" srcId="{73D25F9D-4870-4FD1-8367-29378C935DFE}" destId="{8198E25B-915D-4FDB-85A4-E3557EAD0E2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3E0A0E-C046-485A-A4EE-DF557ED6FC74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3EB5460F-495A-4243-B491-32A9C389B1C6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Social Media Awareness</a:t>
          </a:r>
        </a:p>
      </dgm:t>
    </dgm:pt>
    <dgm:pt modelId="{48D96E15-B228-4F5B-B282-07AC9AF09121}" type="parTrans" cxnId="{45306AF2-2ABC-4471-8917-DDB10B0B41F9}">
      <dgm:prSet/>
      <dgm:spPr/>
      <dgm:t>
        <a:bodyPr/>
        <a:lstStyle/>
        <a:p>
          <a:endParaRPr lang="en-US"/>
        </a:p>
      </dgm:t>
    </dgm:pt>
    <dgm:pt modelId="{9F63222B-9F65-40EF-9B74-CF04A03B5A94}" type="sibTrans" cxnId="{45306AF2-2ABC-4471-8917-DDB10B0B41F9}">
      <dgm:prSet/>
      <dgm:spPr/>
      <dgm:t>
        <a:bodyPr/>
        <a:lstStyle/>
        <a:p>
          <a:endParaRPr lang="en-US"/>
        </a:p>
      </dgm:t>
    </dgm:pt>
    <dgm:pt modelId="{AAA10DA8-01FE-4DB1-AAED-E3037DBBDD26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Digital Content </a:t>
          </a:r>
        </a:p>
      </dgm:t>
    </dgm:pt>
    <dgm:pt modelId="{5828DA9E-7D71-45C3-AAA0-A8621E7AE976}" type="parTrans" cxnId="{4CD64300-2E91-425C-ACC2-577584F7D61F}">
      <dgm:prSet/>
      <dgm:spPr/>
      <dgm:t>
        <a:bodyPr/>
        <a:lstStyle/>
        <a:p>
          <a:endParaRPr lang="en-US"/>
        </a:p>
      </dgm:t>
    </dgm:pt>
    <dgm:pt modelId="{331F0C96-F938-469C-B310-4DC5170BEE1F}" type="sibTrans" cxnId="{4CD64300-2E91-425C-ACC2-577584F7D61F}">
      <dgm:prSet/>
      <dgm:spPr/>
      <dgm:t>
        <a:bodyPr/>
        <a:lstStyle/>
        <a:p>
          <a:endParaRPr lang="en-US"/>
        </a:p>
      </dgm:t>
    </dgm:pt>
    <dgm:pt modelId="{C20B9AE4-756F-46C2-A29A-7A585DDF473C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Product Demos</a:t>
          </a:r>
        </a:p>
      </dgm:t>
    </dgm:pt>
    <dgm:pt modelId="{F804B2BE-D742-4F78-B46C-C6C230D79E53}" type="parTrans" cxnId="{F2FB5A5B-0C6B-42B4-B2C3-BA04E69B5F28}">
      <dgm:prSet/>
      <dgm:spPr/>
      <dgm:t>
        <a:bodyPr/>
        <a:lstStyle/>
        <a:p>
          <a:endParaRPr lang="en-US"/>
        </a:p>
      </dgm:t>
    </dgm:pt>
    <dgm:pt modelId="{B09F50E5-53DA-4D9C-B652-DB61D876DAA4}" type="sibTrans" cxnId="{F2FB5A5B-0C6B-42B4-B2C3-BA04E69B5F28}">
      <dgm:prSet/>
      <dgm:spPr/>
      <dgm:t>
        <a:bodyPr/>
        <a:lstStyle/>
        <a:p>
          <a:endParaRPr lang="en-US"/>
        </a:p>
      </dgm:t>
    </dgm:pt>
    <dgm:pt modelId="{A9CF6D0B-6203-444E-89A8-89C006CC097F}">
      <dgm:prSet phldrT="[Text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Online Offers and Deals</a:t>
          </a:r>
        </a:p>
      </dgm:t>
    </dgm:pt>
    <dgm:pt modelId="{3C8AC675-A886-45C5-B44C-A940355F4796}" type="parTrans" cxnId="{D9FB8F87-71B3-46D0-8F9D-A73CADD8A476}">
      <dgm:prSet/>
      <dgm:spPr/>
      <dgm:t>
        <a:bodyPr/>
        <a:lstStyle/>
        <a:p>
          <a:endParaRPr lang="en-US"/>
        </a:p>
      </dgm:t>
    </dgm:pt>
    <dgm:pt modelId="{399CC2E5-F50E-4361-8CAB-5C280512A974}" type="sibTrans" cxnId="{D9FB8F87-71B3-46D0-8F9D-A73CADD8A476}">
      <dgm:prSet/>
      <dgm:spPr/>
      <dgm:t>
        <a:bodyPr/>
        <a:lstStyle/>
        <a:p>
          <a:endParaRPr lang="en-US"/>
        </a:p>
      </dgm:t>
    </dgm:pt>
    <dgm:pt modelId="{AB491F0E-52D5-431F-B596-96844D9D153D}" type="pres">
      <dgm:prSet presAssocID="{D23E0A0E-C046-485A-A4EE-DF557ED6FC74}" presName="Name0" presStyleCnt="0">
        <dgm:presLayoutVars>
          <dgm:dir/>
          <dgm:animLvl val="lvl"/>
          <dgm:resizeHandles val="exact"/>
        </dgm:presLayoutVars>
      </dgm:prSet>
      <dgm:spPr/>
    </dgm:pt>
    <dgm:pt modelId="{B0A330B8-8F3C-40CD-BD54-8AAE1EAA35E0}" type="pres">
      <dgm:prSet presAssocID="{3EB5460F-495A-4243-B491-32A9C389B1C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A590459-7F0D-4B8E-AF7E-7CFD083FFDAB}" type="pres">
      <dgm:prSet presAssocID="{9F63222B-9F65-40EF-9B74-CF04A03B5A94}" presName="parTxOnlySpace" presStyleCnt="0"/>
      <dgm:spPr/>
    </dgm:pt>
    <dgm:pt modelId="{CAFE6CF2-3815-4269-85F6-D9883FAC72E4}" type="pres">
      <dgm:prSet presAssocID="{AAA10DA8-01FE-4DB1-AAED-E3037DBBDD2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1763553-321A-43E6-842D-EBEB74707D74}" type="pres">
      <dgm:prSet presAssocID="{331F0C96-F938-469C-B310-4DC5170BEE1F}" presName="parTxOnlySpace" presStyleCnt="0"/>
      <dgm:spPr/>
    </dgm:pt>
    <dgm:pt modelId="{EE165B5F-3D22-48C7-9809-61A28E6554FA}" type="pres">
      <dgm:prSet presAssocID="{C20B9AE4-756F-46C2-A29A-7A585DDF473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D62CA0E-79A1-4D9F-B38D-9DE09E96B33C}" type="pres">
      <dgm:prSet presAssocID="{B09F50E5-53DA-4D9C-B652-DB61D876DAA4}" presName="parTxOnlySpace" presStyleCnt="0"/>
      <dgm:spPr/>
    </dgm:pt>
    <dgm:pt modelId="{6BA653C7-3F45-4CB5-A8BB-4540642E25BE}" type="pres">
      <dgm:prSet presAssocID="{A9CF6D0B-6203-444E-89A8-89C006CC097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8BC3100-B9AE-4E70-95EC-81801B8F91FB}" type="presOf" srcId="{D23E0A0E-C046-485A-A4EE-DF557ED6FC74}" destId="{AB491F0E-52D5-431F-B596-96844D9D153D}" srcOrd="0" destOrd="0" presId="urn:microsoft.com/office/officeart/2005/8/layout/chevron1"/>
    <dgm:cxn modelId="{4CD64300-2E91-425C-ACC2-577584F7D61F}" srcId="{D23E0A0E-C046-485A-A4EE-DF557ED6FC74}" destId="{AAA10DA8-01FE-4DB1-AAED-E3037DBBDD26}" srcOrd="1" destOrd="0" parTransId="{5828DA9E-7D71-45C3-AAA0-A8621E7AE976}" sibTransId="{331F0C96-F938-469C-B310-4DC5170BEE1F}"/>
    <dgm:cxn modelId="{F2FB5A5B-0C6B-42B4-B2C3-BA04E69B5F28}" srcId="{D23E0A0E-C046-485A-A4EE-DF557ED6FC74}" destId="{C20B9AE4-756F-46C2-A29A-7A585DDF473C}" srcOrd="2" destOrd="0" parTransId="{F804B2BE-D742-4F78-B46C-C6C230D79E53}" sibTransId="{B09F50E5-53DA-4D9C-B652-DB61D876DAA4}"/>
    <dgm:cxn modelId="{F2225564-31AE-4EB0-BF32-0E27C1CEEF12}" type="presOf" srcId="{A9CF6D0B-6203-444E-89A8-89C006CC097F}" destId="{6BA653C7-3F45-4CB5-A8BB-4540642E25BE}" srcOrd="0" destOrd="0" presId="urn:microsoft.com/office/officeart/2005/8/layout/chevron1"/>
    <dgm:cxn modelId="{ABE0D751-F78C-4200-B3A5-47A8F716E06A}" type="presOf" srcId="{C20B9AE4-756F-46C2-A29A-7A585DDF473C}" destId="{EE165B5F-3D22-48C7-9809-61A28E6554FA}" srcOrd="0" destOrd="0" presId="urn:microsoft.com/office/officeart/2005/8/layout/chevron1"/>
    <dgm:cxn modelId="{4DD2FB7F-EF47-44A8-8CC3-170E273D5EB7}" type="presOf" srcId="{AAA10DA8-01FE-4DB1-AAED-E3037DBBDD26}" destId="{CAFE6CF2-3815-4269-85F6-D9883FAC72E4}" srcOrd="0" destOrd="0" presId="urn:microsoft.com/office/officeart/2005/8/layout/chevron1"/>
    <dgm:cxn modelId="{D9FB8F87-71B3-46D0-8F9D-A73CADD8A476}" srcId="{D23E0A0E-C046-485A-A4EE-DF557ED6FC74}" destId="{A9CF6D0B-6203-444E-89A8-89C006CC097F}" srcOrd="3" destOrd="0" parTransId="{3C8AC675-A886-45C5-B44C-A940355F4796}" sibTransId="{399CC2E5-F50E-4361-8CAB-5C280512A974}"/>
    <dgm:cxn modelId="{7636CDB6-400D-4EB5-8D8B-7B4336EF10BD}" type="presOf" srcId="{3EB5460F-495A-4243-B491-32A9C389B1C6}" destId="{B0A330B8-8F3C-40CD-BD54-8AAE1EAA35E0}" srcOrd="0" destOrd="0" presId="urn:microsoft.com/office/officeart/2005/8/layout/chevron1"/>
    <dgm:cxn modelId="{45306AF2-2ABC-4471-8917-DDB10B0B41F9}" srcId="{D23E0A0E-C046-485A-A4EE-DF557ED6FC74}" destId="{3EB5460F-495A-4243-B491-32A9C389B1C6}" srcOrd="0" destOrd="0" parTransId="{48D96E15-B228-4F5B-B282-07AC9AF09121}" sibTransId="{9F63222B-9F65-40EF-9B74-CF04A03B5A94}"/>
    <dgm:cxn modelId="{52EECA87-5C45-4E47-81DB-500F161B6AB5}" type="presParOf" srcId="{AB491F0E-52D5-431F-B596-96844D9D153D}" destId="{B0A330B8-8F3C-40CD-BD54-8AAE1EAA35E0}" srcOrd="0" destOrd="0" presId="urn:microsoft.com/office/officeart/2005/8/layout/chevron1"/>
    <dgm:cxn modelId="{E182B2F1-BC88-4433-A83E-D7A5A06EEC48}" type="presParOf" srcId="{AB491F0E-52D5-431F-B596-96844D9D153D}" destId="{7A590459-7F0D-4B8E-AF7E-7CFD083FFDAB}" srcOrd="1" destOrd="0" presId="urn:microsoft.com/office/officeart/2005/8/layout/chevron1"/>
    <dgm:cxn modelId="{14F2AC6F-8EE8-40F3-B32B-2241678D2CE0}" type="presParOf" srcId="{AB491F0E-52D5-431F-B596-96844D9D153D}" destId="{CAFE6CF2-3815-4269-85F6-D9883FAC72E4}" srcOrd="2" destOrd="0" presId="urn:microsoft.com/office/officeart/2005/8/layout/chevron1"/>
    <dgm:cxn modelId="{7EAFFCF6-8120-4416-9088-93F9658E54D7}" type="presParOf" srcId="{AB491F0E-52D5-431F-B596-96844D9D153D}" destId="{91763553-321A-43E6-842D-EBEB74707D74}" srcOrd="3" destOrd="0" presId="urn:microsoft.com/office/officeart/2005/8/layout/chevron1"/>
    <dgm:cxn modelId="{C069EFD6-9DAE-4994-A0EA-B85C9761E64D}" type="presParOf" srcId="{AB491F0E-52D5-431F-B596-96844D9D153D}" destId="{EE165B5F-3D22-48C7-9809-61A28E6554FA}" srcOrd="4" destOrd="0" presId="urn:microsoft.com/office/officeart/2005/8/layout/chevron1"/>
    <dgm:cxn modelId="{815AF756-181A-4A67-AB49-6C7EF5DD3E3A}" type="presParOf" srcId="{AB491F0E-52D5-431F-B596-96844D9D153D}" destId="{7D62CA0E-79A1-4D9F-B38D-9DE09E96B33C}" srcOrd="5" destOrd="0" presId="urn:microsoft.com/office/officeart/2005/8/layout/chevron1"/>
    <dgm:cxn modelId="{0FCD2794-A579-4462-A210-B922D229FCF1}" type="presParOf" srcId="{AB491F0E-52D5-431F-B596-96844D9D153D}" destId="{6BA653C7-3F45-4CB5-A8BB-4540642E25B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928D91-C081-4404-A60B-E3EEE28F481F}" type="doc">
      <dgm:prSet loTypeId="urn:microsoft.com/office/officeart/2008/layout/IncreasingCircleProcess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9C5F4-E3FC-460D-8467-014562F5847C}">
      <dgm:prSet phldrT="[Text]" custT="1"/>
      <dgm:spPr/>
      <dgm:t>
        <a:bodyPr/>
        <a:lstStyle/>
        <a:p>
          <a:r>
            <a:rPr lang="en-US" sz="1800" b="1" dirty="0"/>
            <a:t>Visitor</a:t>
          </a:r>
        </a:p>
      </dgm:t>
    </dgm:pt>
    <dgm:pt modelId="{9F175A9E-BAA2-4CD0-A0EE-EC2196C63C32}" type="parTrans" cxnId="{6032724B-B17A-45A4-B575-9C2A46657DA0}">
      <dgm:prSet/>
      <dgm:spPr/>
      <dgm:t>
        <a:bodyPr/>
        <a:lstStyle/>
        <a:p>
          <a:endParaRPr lang="en-US"/>
        </a:p>
      </dgm:t>
    </dgm:pt>
    <dgm:pt modelId="{9626BD8B-1EC7-4E18-8EAC-F1A7858EF033}" type="sibTrans" cxnId="{6032724B-B17A-45A4-B575-9C2A46657DA0}">
      <dgm:prSet/>
      <dgm:spPr/>
      <dgm:t>
        <a:bodyPr/>
        <a:lstStyle/>
        <a:p>
          <a:endParaRPr lang="en-US"/>
        </a:p>
      </dgm:t>
    </dgm:pt>
    <dgm:pt modelId="{363DE57A-1434-4292-B36E-D39430C5E58A}">
      <dgm:prSet phldrT="[Text]" custT="1"/>
      <dgm:spPr/>
      <dgm:t>
        <a:bodyPr/>
        <a:lstStyle/>
        <a:p>
          <a:r>
            <a:rPr lang="en-US" sz="1800" b="1" dirty="0"/>
            <a:t>Potential Lead</a:t>
          </a:r>
        </a:p>
      </dgm:t>
    </dgm:pt>
    <dgm:pt modelId="{FD41E3D4-5D3A-4C2F-AE9D-2C3C383557BE}" type="parTrans" cxnId="{D0132FC3-1CD0-4D4B-ADBE-B95D12415780}">
      <dgm:prSet/>
      <dgm:spPr/>
      <dgm:t>
        <a:bodyPr/>
        <a:lstStyle/>
        <a:p>
          <a:endParaRPr lang="en-US"/>
        </a:p>
      </dgm:t>
    </dgm:pt>
    <dgm:pt modelId="{E29EA4C7-FB8D-44D0-AC01-EE34528513F1}" type="sibTrans" cxnId="{D0132FC3-1CD0-4D4B-ADBE-B95D12415780}">
      <dgm:prSet/>
      <dgm:spPr/>
      <dgm:t>
        <a:bodyPr/>
        <a:lstStyle/>
        <a:p>
          <a:endParaRPr lang="en-US"/>
        </a:p>
      </dgm:t>
    </dgm:pt>
    <dgm:pt modelId="{5BEB5852-2AFD-43DA-822B-57DB151E81A3}">
      <dgm:prSet phldrT="[Text]" custT="1"/>
      <dgm:spPr/>
      <dgm:t>
        <a:bodyPr/>
        <a:lstStyle/>
        <a:p>
          <a:r>
            <a:rPr lang="en-US" sz="1800" b="1" dirty="0"/>
            <a:t>Customer</a:t>
          </a:r>
        </a:p>
      </dgm:t>
    </dgm:pt>
    <dgm:pt modelId="{AF75BC4A-0B7A-483B-B850-524898E724CE}" type="parTrans" cxnId="{7BC5DB71-E535-4AED-BC45-25E1CC4FD98E}">
      <dgm:prSet/>
      <dgm:spPr/>
      <dgm:t>
        <a:bodyPr/>
        <a:lstStyle/>
        <a:p>
          <a:endParaRPr lang="en-US"/>
        </a:p>
      </dgm:t>
    </dgm:pt>
    <dgm:pt modelId="{43B9F3FB-EFB1-4C27-B1EE-E57C3B5A8E63}" type="sibTrans" cxnId="{7BC5DB71-E535-4AED-BC45-25E1CC4FD98E}">
      <dgm:prSet/>
      <dgm:spPr/>
      <dgm:t>
        <a:bodyPr/>
        <a:lstStyle/>
        <a:p>
          <a:endParaRPr lang="en-US"/>
        </a:p>
      </dgm:t>
    </dgm:pt>
    <dgm:pt modelId="{BE5AD338-2AF8-4F45-A00B-0868FB7D4F86}">
      <dgm:prSet phldrT="[Text]" custT="1"/>
      <dgm:spPr/>
      <dgm:t>
        <a:bodyPr/>
        <a:lstStyle/>
        <a:p>
          <a:r>
            <a:rPr lang="en-US" sz="1800" b="1" dirty="0"/>
            <a:t>Active User</a:t>
          </a:r>
        </a:p>
      </dgm:t>
    </dgm:pt>
    <dgm:pt modelId="{A64FED59-2932-434C-B3A3-F1CBFA4A9485}" type="parTrans" cxnId="{EB5B879A-D86A-46E5-ADE9-2C4A6275BF77}">
      <dgm:prSet/>
      <dgm:spPr/>
      <dgm:t>
        <a:bodyPr/>
        <a:lstStyle/>
        <a:p>
          <a:endParaRPr lang="en-US"/>
        </a:p>
      </dgm:t>
    </dgm:pt>
    <dgm:pt modelId="{AF7CAA52-4437-46F2-B2D2-4091E50B91F0}" type="sibTrans" cxnId="{EB5B879A-D86A-46E5-ADE9-2C4A6275BF77}">
      <dgm:prSet/>
      <dgm:spPr/>
      <dgm:t>
        <a:bodyPr/>
        <a:lstStyle/>
        <a:p>
          <a:endParaRPr lang="en-US"/>
        </a:p>
      </dgm:t>
    </dgm:pt>
    <dgm:pt modelId="{17D21260-D7CD-46E2-80A0-A3FA221FF3B7}" type="pres">
      <dgm:prSet presAssocID="{03928D91-C081-4404-A60B-E3EEE28F481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5A2541F-E429-4219-83FF-5A4083C4886A}" type="pres">
      <dgm:prSet presAssocID="{DA89C5F4-E3FC-460D-8467-014562F5847C}" presName="composite" presStyleCnt="0"/>
      <dgm:spPr/>
    </dgm:pt>
    <dgm:pt modelId="{2E6106A5-4AAE-4B4F-B4A8-B1E8C2354EF6}" type="pres">
      <dgm:prSet presAssocID="{DA89C5F4-E3FC-460D-8467-014562F5847C}" presName="BackAccent" presStyleLbl="bgShp" presStyleIdx="0" presStyleCnt="4" custLinFactNeighborX="-282"/>
      <dgm:spPr/>
    </dgm:pt>
    <dgm:pt modelId="{9977F28F-3E50-4D65-A50A-5A330889AC61}" type="pres">
      <dgm:prSet presAssocID="{DA89C5F4-E3FC-460D-8467-014562F5847C}" presName="Accent" presStyleLbl="alignNode1" presStyleIdx="0" presStyleCnt="4"/>
      <dgm:spPr/>
    </dgm:pt>
    <dgm:pt modelId="{EF268F98-9127-4598-B270-53BE4EA1273C}" type="pres">
      <dgm:prSet presAssocID="{DA89C5F4-E3FC-460D-8467-014562F5847C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3FCD2E4-4912-47DA-9F3F-4E7ADD110F9D}" type="pres">
      <dgm:prSet presAssocID="{DA89C5F4-E3FC-460D-8467-014562F5847C}" presName="Parent" presStyleLbl="revTx" presStyleIdx="0" presStyleCnt="4" custLinFactNeighborX="-40852" custLinFactNeighborY="82936">
        <dgm:presLayoutVars>
          <dgm:chMax val="1"/>
          <dgm:chPref val="1"/>
          <dgm:bulletEnabled val="1"/>
        </dgm:presLayoutVars>
      </dgm:prSet>
      <dgm:spPr/>
    </dgm:pt>
    <dgm:pt modelId="{6A21124B-794B-4F9B-B6E4-47ACA571801B}" type="pres">
      <dgm:prSet presAssocID="{9626BD8B-1EC7-4E18-8EAC-F1A7858EF033}" presName="sibTrans" presStyleCnt="0"/>
      <dgm:spPr/>
    </dgm:pt>
    <dgm:pt modelId="{1E0F9BCA-655A-4DAA-A493-395CE70E8483}" type="pres">
      <dgm:prSet presAssocID="{363DE57A-1434-4292-B36E-D39430C5E58A}" presName="composite" presStyleCnt="0"/>
      <dgm:spPr/>
    </dgm:pt>
    <dgm:pt modelId="{36FF4A30-9D18-421E-8FCF-97DE970069F9}" type="pres">
      <dgm:prSet presAssocID="{363DE57A-1434-4292-B36E-D39430C5E58A}" presName="BackAccent" presStyleLbl="bgShp" presStyleIdx="1" presStyleCnt="4"/>
      <dgm:spPr/>
    </dgm:pt>
    <dgm:pt modelId="{A0C954EE-6319-4669-A521-B7083BA565AF}" type="pres">
      <dgm:prSet presAssocID="{363DE57A-1434-4292-B36E-D39430C5E58A}" presName="Accent" presStyleLbl="alignNode1" presStyleIdx="1" presStyleCnt="4"/>
      <dgm:spPr/>
    </dgm:pt>
    <dgm:pt modelId="{875BC859-1AB9-409B-995E-2A544AD8C020}" type="pres">
      <dgm:prSet presAssocID="{363DE57A-1434-4292-B36E-D39430C5E58A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6872339-8D85-4ED2-8295-C8F938C067BC}" type="pres">
      <dgm:prSet presAssocID="{363DE57A-1434-4292-B36E-D39430C5E58A}" presName="Parent" presStyleLbl="revTx" presStyleIdx="1" presStyleCnt="4" custScaleX="132767" custLinFactNeighborX="-62865" custLinFactNeighborY="84660">
        <dgm:presLayoutVars>
          <dgm:chMax val="1"/>
          <dgm:chPref val="1"/>
          <dgm:bulletEnabled val="1"/>
        </dgm:presLayoutVars>
      </dgm:prSet>
      <dgm:spPr/>
    </dgm:pt>
    <dgm:pt modelId="{055B8A2B-B718-4177-89BC-98BF6036199B}" type="pres">
      <dgm:prSet presAssocID="{E29EA4C7-FB8D-44D0-AC01-EE34528513F1}" presName="sibTrans" presStyleCnt="0"/>
      <dgm:spPr/>
    </dgm:pt>
    <dgm:pt modelId="{B7279DEE-9C2F-4B65-8801-6E97719BD184}" type="pres">
      <dgm:prSet presAssocID="{5BEB5852-2AFD-43DA-822B-57DB151E81A3}" presName="composite" presStyleCnt="0"/>
      <dgm:spPr/>
    </dgm:pt>
    <dgm:pt modelId="{FBFA2A2C-4229-47D5-82B9-EDB1D86ED963}" type="pres">
      <dgm:prSet presAssocID="{5BEB5852-2AFD-43DA-822B-57DB151E81A3}" presName="BackAccent" presStyleLbl="bgShp" presStyleIdx="2" presStyleCnt="4"/>
      <dgm:spPr/>
    </dgm:pt>
    <dgm:pt modelId="{C0C5DE87-C156-4242-AD13-6E7F7C8EF72E}" type="pres">
      <dgm:prSet presAssocID="{5BEB5852-2AFD-43DA-822B-57DB151E81A3}" presName="Accent" presStyleLbl="alignNode1" presStyleIdx="2" presStyleCnt="4"/>
      <dgm:spPr/>
    </dgm:pt>
    <dgm:pt modelId="{755004C6-13D8-4171-B5CB-D662CC55ECFA}" type="pres">
      <dgm:prSet presAssocID="{5BEB5852-2AFD-43DA-822B-57DB151E81A3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B8C6394-5423-4F9B-AD52-B9E9E79A2576}" type="pres">
      <dgm:prSet presAssocID="{5BEB5852-2AFD-43DA-822B-57DB151E81A3}" presName="Parent" presStyleLbl="revTx" presStyleIdx="2" presStyleCnt="4" custLinFactNeighborX="-60247" custLinFactNeighborY="85056">
        <dgm:presLayoutVars>
          <dgm:chMax val="1"/>
          <dgm:chPref val="1"/>
          <dgm:bulletEnabled val="1"/>
        </dgm:presLayoutVars>
      </dgm:prSet>
      <dgm:spPr/>
    </dgm:pt>
    <dgm:pt modelId="{B69F67D3-CCE3-473C-9768-14799A7AB10A}" type="pres">
      <dgm:prSet presAssocID="{43B9F3FB-EFB1-4C27-B1EE-E57C3B5A8E63}" presName="sibTrans" presStyleCnt="0"/>
      <dgm:spPr/>
    </dgm:pt>
    <dgm:pt modelId="{F3C695B9-F15D-4696-B99F-D8BA6F7F751E}" type="pres">
      <dgm:prSet presAssocID="{BE5AD338-2AF8-4F45-A00B-0868FB7D4F86}" presName="composite" presStyleCnt="0"/>
      <dgm:spPr/>
    </dgm:pt>
    <dgm:pt modelId="{B71FCFAF-5D55-4A02-ADAB-09E250675713}" type="pres">
      <dgm:prSet presAssocID="{BE5AD338-2AF8-4F45-A00B-0868FB7D4F86}" presName="BackAccent" presStyleLbl="bgShp" presStyleIdx="3" presStyleCnt="4"/>
      <dgm:spPr/>
    </dgm:pt>
    <dgm:pt modelId="{2FCE532D-1EF8-4136-8ED0-502FDFBC6828}" type="pres">
      <dgm:prSet presAssocID="{BE5AD338-2AF8-4F45-A00B-0868FB7D4F86}" presName="Accent" presStyleLbl="alignNode1" presStyleIdx="3" presStyleCnt="4"/>
      <dgm:spPr/>
    </dgm:pt>
    <dgm:pt modelId="{C6394FB4-C300-4C97-83A1-1D07CFEE38BB}" type="pres">
      <dgm:prSet presAssocID="{BE5AD338-2AF8-4F45-A00B-0868FB7D4F86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C87F840-0AEB-4DD3-8B20-B3E8B8ECC4B8}" type="pres">
      <dgm:prSet presAssocID="{BE5AD338-2AF8-4F45-A00B-0868FB7D4F86}" presName="Parent" presStyleLbl="revTx" presStyleIdx="3" presStyleCnt="4" custLinFactNeighborX="-56925" custLinFactNeighborY="85047">
        <dgm:presLayoutVars>
          <dgm:chMax val="1"/>
          <dgm:chPref val="1"/>
          <dgm:bulletEnabled val="1"/>
        </dgm:presLayoutVars>
      </dgm:prSet>
      <dgm:spPr/>
    </dgm:pt>
  </dgm:ptLst>
  <dgm:cxnLst>
    <dgm:cxn modelId="{A42E673A-E32B-4162-B406-F673EEEF95A9}" type="presOf" srcId="{DA89C5F4-E3FC-460D-8467-014562F5847C}" destId="{B3FCD2E4-4912-47DA-9F3F-4E7ADD110F9D}" srcOrd="0" destOrd="0" presId="urn:microsoft.com/office/officeart/2008/layout/IncreasingCircleProcess"/>
    <dgm:cxn modelId="{3B9D3F47-33BA-4AAB-8B8E-164C1D816B3D}" type="presOf" srcId="{363DE57A-1434-4292-B36E-D39430C5E58A}" destId="{06872339-8D85-4ED2-8295-C8F938C067BC}" srcOrd="0" destOrd="0" presId="urn:microsoft.com/office/officeart/2008/layout/IncreasingCircleProcess"/>
    <dgm:cxn modelId="{6032724B-B17A-45A4-B575-9C2A46657DA0}" srcId="{03928D91-C081-4404-A60B-E3EEE28F481F}" destId="{DA89C5F4-E3FC-460D-8467-014562F5847C}" srcOrd="0" destOrd="0" parTransId="{9F175A9E-BAA2-4CD0-A0EE-EC2196C63C32}" sibTransId="{9626BD8B-1EC7-4E18-8EAC-F1A7858EF033}"/>
    <dgm:cxn modelId="{7BC5DB71-E535-4AED-BC45-25E1CC4FD98E}" srcId="{03928D91-C081-4404-A60B-E3EEE28F481F}" destId="{5BEB5852-2AFD-43DA-822B-57DB151E81A3}" srcOrd="2" destOrd="0" parTransId="{AF75BC4A-0B7A-483B-B850-524898E724CE}" sibTransId="{43B9F3FB-EFB1-4C27-B1EE-E57C3B5A8E63}"/>
    <dgm:cxn modelId="{EB5B879A-D86A-46E5-ADE9-2C4A6275BF77}" srcId="{03928D91-C081-4404-A60B-E3EEE28F481F}" destId="{BE5AD338-2AF8-4F45-A00B-0868FB7D4F86}" srcOrd="3" destOrd="0" parTransId="{A64FED59-2932-434C-B3A3-F1CBFA4A9485}" sibTransId="{AF7CAA52-4437-46F2-B2D2-4091E50B91F0}"/>
    <dgm:cxn modelId="{D0132FC3-1CD0-4D4B-ADBE-B95D12415780}" srcId="{03928D91-C081-4404-A60B-E3EEE28F481F}" destId="{363DE57A-1434-4292-B36E-D39430C5E58A}" srcOrd="1" destOrd="0" parTransId="{FD41E3D4-5D3A-4C2F-AE9D-2C3C383557BE}" sibTransId="{E29EA4C7-FB8D-44D0-AC01-EE34528513F1}"/>
    <dgm:cxn modelId="{3076FDD3-ADAB-4DFA-9FE5-C2D3AE2EB50B}" type="presOf" srcId="{5BEB5852-2AFD-43DA-822B-57DB151E81A3}" destId="{0B8C6394-5423-4F9B-AD52-B9E9E79A2576}" srcOrd="0" destOrd="0" presId="urn:microsoft.com/office/officeart/2008/layout/IncreasingCircleProcess"/>
    <dgm:cxn modelId="{E000D5D6-E78A-450F-869D-3F758E9F96C5}" type="presOf" srcId="{03928D91-C081-4404-A60B-E3EEE28F481F}" destId="{17D21260-D7CD-46E2-80A0-A3FA221FF3B7}" srcOrd="0" destOrd="0" presId="urn:microsoft.com/office/officeart/2008/layout/IncreasingCircleProcess"/>
    <dgm:cxn modelId="{7E47B8F8-1D86-45DC-999F-E9839D9F49C9}" type="presOf" srcId="{BE5AD338-2AF8-4F45-A00B-0868FB7D4F86}" destId="{2C87F840-0AEB-4DD3-8B20-B3E8B8ECC4B8}" srcOrd="0" destOrd="0" presId="urn:microsoft.com/office/officeart/2008/layout/IncreasingCircleProcess"/>
    <dgm:cxn modelId="{BAB2E033-B463-4EAF-AA88-6DBF22769234}" type="presParOf" srcId="{17D21260-D7CD-46E2-80A0-A3FA221FF3B7}" destId="{95A2541F-E429-4219-83FF-5A4083C4886A}" srcOrd="0" destOrd="0" presId="urn:microsoft.com/office/officeart/2008/layout/IncreasingCircleProcess"/>
    <dgm:cxn modelId="{7E103CD6-5F7C-4A68-BC13-B6DE2EC575EE}" type="presParOf" srcId="{95A2541F-E429-4219-83FF-5A4083C4886A}" destId="{2E6106A5-4AAE-4B4F-B4A8-B1E8C2354EF6}" srcOrd="0" destOrd="0" presId="urn:microsoft.com/office/officeart/2008/layout/IncreasingCircleProcess"/>
    <dgm:cxn modelId="{FD2BE589-3EB4-4D35-9997-B36AA3E924FE}" type="presParOf" srcId="{95A2541F-E429-4219-83FF-5A4083C4886A}" destId="{9977F28F-3E50-4D65-A50A-5A330889AC61}" srcOrd="1" destOrd="0" presId="urn:microsoft.com/office/officeart/2008/layout/IncreasingCircleProcess"/>
    <dgm:cxn modelId="{B357F129-7385-4001-913B-1E8E65D7C16A}" type="presParOf" srcId="{95A2541F-E429-4219-83FF-5A4083C4886A}" destId="{EF268F98-9127-4598-B270-53BE4EA1273C}" srcOrd="2" destOrd="0" presId="urn:microsoft.com/office/officeart/2008/layout/IncreasingCircleProcess"/>
    <dgm:cxn modelId="{58AE2E98-9833-4F22-ACF9-D96954625E9E}" type="presParOf" srcId="{95A2541F-E429-4219-83FF-5A4083C4886A}" destId="{B3FCD2E4-4912-47DA-9F3F-4E7ADD110F9D}" srcOrd="3" destOrd="0" presId="urn:microsoft.com/office/officeart/2008/layout/IncreasingCircleProcess"/>
    <dgm:cxn modelId="{F70D74B8-FDE8-4507-A0E0-EAEE3005C2F5}" type="presParOf" srcId="{17D21260-D7CD-46E2-80A0-A3FA221FF3B7}" destId="{6A21124B-794B-4F9B-B6E4-47ACA571801B}" srcOrd="1" destOrd="0" presId="urn:microsoft.com/office/officeart/2008/layout/IncreasingCircleProcess"/>
    <dgm:cxn modelId="{FC3EE718-91F3-43B9-B5B5-981F8F4FD8F8}" type="presParOf" srcId="{17D21260-D7CD-46E2-80A0-A3FA221FF3B7}" destId="{1E0F9BCA-655A-4DAA-A493-395CE70E8483}" srcOrd="2" destOrd="0" presId="urn:microsoft.com/office/officeart/2008/layout/IncreasingCircleProcess"/>
    <dgm:cxn modelId="{8F3E69A7-33C4-41CA-9493-08F481E58658}" type="presParOf" srcId="{1E0F9BCA-655A-4DAA-A493-395CE70E8483}" destId="{36FF4A30-9D18-421E-8FCF-97DE970069F9}" srcOrd="0" destOrd="0" presId="urn:microsoft.com/office/officeart/2008/layout/IncreasingCircleProcess"/>
    <dgm:cxn modelId="{B77B14AE-A2BA-4302-B0DE-2A3B89C4E2C6}" type="presParOf" srcId="{1E0F9BCA-655A-4DAA-A493-395CE70E8483}" destId="{A0C954EE-6319-4669-A521-B7083BA565AF}" srcOrd="1" destOrd="0" presId="urn:microsoft.com/office/officeart/2008/layout/IncreasingCircleProcess"/>
    <dgm:cxn modelId="{FE53FC1A-F945-4206-BFFF-CFCA3D04176D}" type="presParOf" srcId="{1E0F9BCA-655A-4DAA-A493-395CE70E8483}" destId="{875BC859-1AB9-409B-995E-2A544AD8C020}" srcOrd="2" destOrd="0" presId="urn:microsoft.com/office/officeart/2008/layout/IncreasingCircleProcess"/>
    <dgm:cxn modelId="{63160AB1-D7D0-4124-937C-B136D79FABBC}" type="presParOf" srcId="{1E0F9BCA-655A-4DAA-A493-395CE70E8483}" destId="{06872339-8D85-4ED2-8295-C8F938C067BC}" srcOrd="3" destOrd="0" presId="urn:microsoft.com/office/officeart/2008/layout/IncreasingCircleProcess"/>
    <dgm:cxn modelId="{D4341A4E-A465-46F1-AEF3-3F3B03E19D04}" type="presParOf" srcId="{17D21260-D7CD-46E2-80A0-A3FA221FF3B7}" destId="{055B8A2B-B718-4177-89BC-98BF6036199B}" srcOrd="3" destOrd="0" presId="urn:microsoft.com/office/officeart/2008/layout/IncreasingCircleProcess"/>
    <dgm:cxn modelId="{286EEE6E-FB64-4DB3-A8C6-7A61E113D798}" type="presParOf" srcId="{17D21260-D7CD-46E2-80A0-A3FA221FF3B7}" destId="{B7279DEE-9C2F-4B65-8801-6E97719BD184}" srcOrd="4" destOrd="0" presId="urn:microsoft.com/office/officeart/2008/layout/IncreasingCircleProcess"/>
    <dgm:cxn modelId="{59E153D2-554E-4DF7-89AC-9ED41016B18C}" type="presParOf" srcId="{B7279DEE-9C2F-4B65-8801-6E97719BD184}" destId="{FBFA2A2C-4229-47D5-82B9-EDB1D86ED963}" srcOrd="0" destOrd="0" presId="urn:microsoft.com/office/officeart/2008/layout/IncreasingCircleProcess"/>
    <dgm:cxn modelId="{52EF61AF-1EB0-4D2A-91A9-7AB33E15D050}" type="presParOf" srcId="{B7279DEE-9C2F-4B65-8801-6E97719BD184}" destId="{C0C5DE87-C156-4242-AD13-6E7F7C8EF72E}" srcOrd="1" destOrd="0" presId="urn:microsoft.com/office/officeart/2008/layout/IncreasingCircleProcess"/>
    <dgm:cxn modelId="{C2D8EB2E-3A48-4D25-9D76-A89214EF1F6C}" type="presParOf" srcId="{B7279DEE-9C2F-4B65-8801-6E97719BD184}" destId="{755004C6-13D8-4171-B5CB-D662CC55ECFA}" srcOrd="2" destOrd="0" presId="urn:microsoft.com/office/officeart/2008/layout/IncreasingCircleProcess"/>
    <dgm:cxn modelId="{0CFACBD8-24C9-493A-B751-0F647EBC1925}" type="presParOf" srcId="{B7279DEE-9C2F-4B65-8801-6E97719BD184}" destId="{0B8C6394-5423-4F9B-AD52-B9E9E79A2576}" srcOrd="3" destOrd="0" presId="urn:microsoft.com/office/officeart/2008/layout/IncreasingCircleProcess"/>
    <dgm:cxn modelId="{AF5E6187-5D57-416E-A72B-5D34F489B481}" type="presParOf" srcId="{17D21260-D7CD-46E2-80A0-A3FA221FF3B7}" destId="{B69F67D3-CCE3-473C-9768-14799A7AB10A}" srcOrd="5" destOrd="0" presId="urn:microsoft.com/office/officeart/2008/layout/IncreasingCircleProcess"/>
    <dgm:cxn modelId="{548088F9-703D-4D99-8918-88A90CDAF640}" type="presParOf" srcId="{17D21260-D7CD-46E2-80A0-A3FA221FF3B7}" destId="{F3C695B9-F15D-4696-B99F-D8BA6F7F751E}" srcOrd="6" destOrd="0" presId="urn:microsoft.com/office/officeart/2008/layout/IncreasingCircleProcess"/>
    <dgm:cxn modelId="{FF2CA467-0378-4F0D-BF79-A99DBAC6D696}" type="presParOf" srcId="{F3C695B9-F15D-4696-B99F-D8BA6F7F751E}" destId="{B71FCFAF-5D55-4A02-ADAB-09E250675713}" srcOrd="0" destOrd="0" presId="urn:microsoft.com/office/officeart/2008/layout/IncreasingCircleProcess"/>
    <dgm:cxn modelId="{4E168842-5BEA-424C-9D79-5144F9E59456}" type="presParOf" srcId="{F3C695B9-F15D-4696-B99F-D8BA6F7F751E}" destId="{2FCE532D-1EF8-4136-8ED0-502FDFBC6828}" srcOrd="1" destOrd="0" presId="urn:microsoft.com/office/officeart/2008/layout/IncreasingCircleProcess"/>
    <dgm:cxn modelId="{B494BA3F-B198-4B5D-BC31-CD74C9AF5539}" type="presParOf" srcId="{F3C695B9-F15D-4696-B99F-D8BA6F7F751E}" destId="{C6394FB4-C300-4C97-83A1-1D07CFEE38BB}" srcOrd="2" destOrd="0" presId="urn:microsoft.com/office/officeart/2008/layout/IncreasingCircleProcess"/>
    <dgm:cxn modelId="{C5076DFD-7948-4B32-BF4E-98B32AFF5EB9}" type="presParOf" srcId="{F3C695B9-F15D-4696-B99F-D8BA6F7F751E}" destId="{2C87F840-0AEB-4DD3-8B20-B3E8B8ECC4B8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5A7A1-06A8-4385-B47D-A41C7993BBA4}">
      <dsp:nvSpPr>
        <dsp:cNvPr id="0" name=""/>
        <dsp:cNvSpPr/>
      </dsp:nvSpPr>
      <dsp:spPr>
        <a:xfrm rot="5400000">
          <a:off x="3982128" y="14481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Free trial for 1</a:t>
          </a:r>
          <a:r>
            <a:rPr lang="en-US" sz="2000" kern="1200" baseline="30000" dirty="0">
              <a:latin typeface="Avenir"/>
            </a:rPr>
            <a:t>st</a:t>
          </a:r>
          <a:r>
            <a:rPr lang="en-US" sz="2000" kern="1200" dirty="0">
              <a:latin typeface="Avenir"/>
            </a:rPr>
            <a:t> Month</a:t>
          </a:r>
        </a:p>
      </dsp:txBody>
      <dsp:txXfrm rot="-5400000">
        <a:off x="4424553" y="345170"/>
        <a:ext cx="1320934" cy="1518314"/>
      </dsp:txXfrm>
    </dsp:sp>
    <dsp:sp modelId="{EC592CCF-B32E-41F2-9601-B0841F171A36}">
      <dsp:nvSpPr>
        <dsp:cNvPr id="0" name=""/>
        <dsp:cNvSpPr/>
      </dsp:nvSpPr>
      <dsp:spPr>
        <a:xfrm>
          <a:off x="6102770" y="442592"/>
          <a:ext cx="2461655" cy="132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DED1D-6DA1-4352-9D65-A34AAD3E50DE}">
      <dsp:nvSpPr>
        <dsp:cNvPr id="0" name=""/>
        <dsp:cNvSpPr/>
      </dsp:nvSpPr>
      <dsp:spPr>
        <a:xfrm rot="5400000">
          <a:off x="1909573" y="14481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"/>
          </a:endParaRPr>
        </a:p>
      </dsp:txBody>
      <dsp:txXfrm rot="-5400000">
        <a:off x="2351998" y="345170"/>
        <a:ext cx="1320934" cy="1518314"/>
      </dsp:txXfrm>
    </dsp:sp>
    <dsp:sp modelId="{6C0475AF-F6C5-4080-923C-B3EFB493A82E}">
      <dsp:nvSpPr>
        <dsp:cNvPr id="0" name=""/>
        <dsp:cNvSpPr/>
      </dsp:nvSpPr>
      <dsp:spPr>
        <a:xfrm rot="5400000">
          <a:off x="2941880" y="201708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Advertising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Food Joints and Events</a:t>
          </a:r>
        </a:p>
      </dsp:txBody>
      <dsp:txXfrm rot="-5400000">
        <a:off x="3384305" y="2217440"/>
        <a:ext cx="1320934" cy="1518314"/>
      </dsp:txXfrm>
    </dsp:sp>
    <dsp:sp modelId="{C529E128-9A79-4363-B520-D024745ED613}">
      <dsp:nvSpPr>
        <dsp:cNvPr id="0" name=""/>
        <dsp:cNvSpPr/>
      </dsp:nvSpPr>
      <dsp:spPr>
        <a:xfrm>
          <a:off x="623601" y="2314862"/>
          <a:ext cx="2382247" cy="132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177F7-7E20-46BC-BDBC-D5ED9559564B}">
      <dsp:nvSpPr>
        <dsp:cNvPr id="0" name=""/>
        <dsp:cNvSpPr/>
      </dsp:nvSpPr>
      <dsp:spPr>
        <a:xfrm rot="5400000">
          <a:off x="5014436" y="201708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"/>
          </a:endParaRPr>
        </a:p>
      </dsp:txBody>
      <dsp:txXfrm rot="-5400000">
        <a:off x="5456861" y="2217440"/>
        <a:ext cx="1320934" cy="1518314"/>
      </dsp:txXfrm>
    </dsp:sp>
    <dsp:sp modelId="{1ADF9934-7B8D-47B6-9FAC-5924545C9A5B}">
      <dsp:nvSpPr>
        <dsp:cNvPr id="0" name=""/>
        <dsp:cNvSpPr/>
      </dsp:nvSpPr>
      <dsp:spPr>
        <a:xfrm rot="5400000">
          <a:off x="3982128" y="388935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"/>
            </a:rPr>
            <a:t>Tie-ups with Event &amp; Housing Managers</a:t>
          </a:r>
        </a:p>
      </dsp:txBody>
      <dsp:txXfrm rot="-5400000">
        <a:off x="4424553" y="4089710"/>
        <a:ext cx="1320934" cy="1518314"/>
      </dsp:txXfrm>
    </dsp:sp>
    <dsp:sp modelId="{0355C0A6-ED7F-40C7-92F1-A203B38EEB3C}">
      <dsp:nvSpPr>
        <dsp:cNvPr id="0" name=""/>
        <dsp:cNvSpPr/>
      </dsp:nvSpPr>
      <dsp:spPr>
        <a:xfrm>
          <a:off x="6102770" y="4187132"/>
          <a:ext cx="2461655" cy="1323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98E25B-915D-4FDB-85A4-E3557EAD0E22}">
      <dsp:nvSpPr>
        <dsp:cNvPr id="0" name=""/>
        <dsp:cNvSpPr/>
      </dsp:nvSpPr>
      <dsp:spPr>
        <a:xfrm rot="5400000">
          <a:off x="1909573" y="3889351"/>
          <a:ext cx="2205784" cy="19190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"/>
          </a:endParaRPr>
        </a:p>
      </dsp:txBody>
      <dsp:txXfrm rot="-5400000">
        <a:off x="2351998" y="4089710"/>
        <a:ext cx="1320934" cy="1518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330B8-8F3C-40CD-BD54-8AAE1EAA35E0}">
      <dsp:nvSpPr>
        <dsp:cNvPr id="0" name=""/>
        <dsp:cNvSpPr/>
      </dsp:nvSpPr>
      <dsp:spPr>
        <a:xfrm>
          <a:off x="4021" y="2421748"/>
          <a:ext cx="2341033" cy="936413"/>
        </a:xfrm>
        <a:prstGeom prst="chevron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Social Media Awareness</a:t>
          </a:r>
        </a:p>
      </dsp:txBody>
      <dsp:txXfrm>
        <a:off x="472228" y="2421748"/>
        <a:ext cx="1404620" cy="936413"/>
      </dsp:txXfrm>
    </dsp:sp>
    <dsp:sp modelId="{CAFE6CF2-3815-4269-85F6-D9883FAC72E4}">
      <dsp:nvSpPr>
        <dsp:cNvPr id="0" name=""/>
        <dsp:cNvSpPr/>
      </dsp:nvSpPr>
      <dsp:spPr>
        <a:xfrm>
          <a:off x="2110951" y="2421748"/>
          <a:ext cx="2341033" cy="936413"/>
        </a:xfrm>
        <a:prstGeom prst="chevron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Digital Content </a:t>
          </a:r>
        </a:p>
      </dsp:txBody>
      <dsp:txXfrm>
        <a:off x="2579158" y="2421748"/>
        <a:ext cx="1404620" cy="936413"/>
      </dsp:txXfrm>
    </dsp:sp>
    <dsp:sp modelId="{EE165B5F-3D22-48C7-9809-61A28E6554FA}">
      <dsp:nvSpPr>
        <dsp:cNvPr id="0" name=""/>
        <dsp:cNvSpPr/>
      </dsp:nvSpPr>
      <dsp:spPr>
        <a:xfrm>
          <a:off x="4217881" y="2421748"/>
          <a:ext cx="2341033" cy="936413"/>
        </a:xfrm>
        <a:prstGeom prst="chevron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Product Demos</a:t>
          </a:r>
        </a:p>
      </dsp:txBody>
      <dsp:txXfrm>
        <a:off x="4686088" y="2421748"/>
        <a:ext cx="1404620" cy="936413"/>
      </dsp:txXfrm>
    </dsp:sp>
    <dsp:sp modelId="{6BA653C7-3F45-4CB5-A8BB-4540642E25BE}">
      <dsp:nvSpPr>
        <dsp:cNvPr id="0" name=""/>
        <dsp:cNvSpPr/>
      </dsp:nvSpPr>
      <dsp:spPr>
        <a:xfrm>
          <a:off x="6324811" y="2421748"/>
          <a:ext cx="2341033" cy="936413"/>
        </a:xfrm>
        <a:prstGeom prst="chevron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5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Online Offers and Deals</a:t>
          </a:r>
        </a:p>
      </dsp:txBody>
      <dsp:txXfrm>
        <a:off x="6793018" y="2421748"/>
        <a:ext cx="1404620" cy="936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106A5-4AAE-4B4F-B4A8-B1E8C2354EF6}">
      <dsp:nvSpPr>
        <dsp:cNvPr id="0" name=""/>
        <dsp:cNvSpPr/>
      </dsp:nvSpPr>
      <dsp:spPr>
        <a:xfrm>
          <a:off x="542" y="0"/>
          <a:ext cx="540116" cy="540116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9977F28F-3E50-4D65-A50A-5A330889AC61}">
      <dsp:nvSpPr>
        <dsp:cNvPr id="0" name=""/>
        <dsp:cNvSpPr/>
      </dsp:nvSpPr>
      <dsp:spPr>
        <a:xfrm>
          <a:off x="56077" y="54011"/>
          <a:ext cx="432093" cy="432093"/>
        </a:xfrm>
        <a:prstGeom prst="chord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FCD2E4-4912-47DA-9F3F-4E7ADD110F9D}">
      <dsp:nvSpPr>
        <dsp:cNvPr id="0" name=""/>
        <dsp:cNvSpPr/>
      </dsp:nvSpPr>
      <dsp:spPr>
        <a:xfrm>
          <a:off x="1955" y="447951"/>
          <a:ext cx="1597845" cy="54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Visitor</a:t>
          </a:r>
        </a:p>
      </dsp:txBody>
      <dsp:txXfrm>
        <a:off x="1955" y="447951"/>
        <a:ext cx="1597845" cy="540116"/>
      </dsp:txXfrm>
    </dsp:sp>
    <dsp:sp modelId="{36FF4A30-9D18-421E-8FCF-97DE970069F9}">
      <dsp:nvSpPr>
        <dsp:cNvPr id="0" name=""/>
        <dsp:cNvSpPr/>
      </dsp:nvSpPr>
      <dsp:spPr>
        <a:xfrm>
          <a:off x="2365076" y="0"/>
          <a:ext cx="540116" cy="540116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0C954EE-6319-4669-A521-B7083BA565AF}">
      <dsp:nvSpPr>
        <dsp:cNvPr id="0" name=""/>
        <dsp:cNvSpPr/>
      </dsp:nvSpPr>
      <dsp:spPr>
        <a:xfrm>
          <a:off x="2419088" y="54011"/>
          <a:ext cx="432093" cy="432093"/>
        </a:xfrm>
        <a:prstGeom prst="chord">
          <a:avLst>
            <a:gd name="adj1" fmla="val 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872339-8D85-4ED2-8295-C8F938C067BC}">
      <dsp:nvSpPr>
        <dsp:cNvPr id="0" name=""/>
        <dsp:cNvSpPr/>
      </dsp:nvSpPr>
      <dsp:spPr>
        <a:xfrm>
          <a:off x="1751449" y="457262"/>
          <a:ext cx="2121411" cy="54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Potential Lead</a:t>
          </a:r>
        </a:p>
      </dsp:txBody>
      <dsp:txXfrm>
        <a:off x="1751449" y="457262"/>
        <a:ext cx="2121411" cy="540116"/>
      </dsp:txXfrm>
    </dsp:sp>
    <dsp:sp modelId="{FBFA2A2C-4229-47D5-82B9-EDB1D86ED963}">
      <dsp:nvSpPr>
        <dsp:cNvPr id="0" name=""/>
        <dsp:cNvSpPr/>
      </dsp:nvSpPr>
      <dsp:spPr>
        <a:xfrm>
          <a:off x="4989871" y="0"/>
          <a:ext cx="540116" cy="540116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0C5DE87-C156-4242-AD13-6E7F7C8EF72E}">
      <dsp:nvSpPr>
        <dsp:cNvPr id="0" name=""/>
        <dsp:cNvSpPr/>
      </dsp:nvSpPr>
      <dsp:spPr>
        <a:xfrm>
          <a:off x="5043882" y="54011"/>
          <a:ext cx="432093" cy="432093"/>
        </a:xfrm>
        <a:prstGeom prst="chord">
          <a:avLst>
            <a:gd name="adj1" fmla="val 19800000"/>
            <a:gd name="adj2" fmla="val 126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C6394-5423-4F9B-AD52-B9E9E79A2576}">
      <dsp:nvSpPr>
        <dsp:cNvPr id="0" name=""/>
        <dsp:cNvSpPr/>
      </dsp:nvSpPr>
      <dsp:spPr>
        <a:xfrm>
          <a:off x="4679858" y="459401"/>
          <a:ext cx="1597845" cy="54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Customer</a:t>
          </a:r>
        </a:p>
      </dsp:txBody>
      <dsp:txXfrm>
        <a:off x="4679858" y="459401"/>
        <a:ext cx="1597845" cy="540116"/>
      </dsp:txXfrm>
    </dsp:sp>
    <dsp:sp modelId="{B71FCFAF-5D55-4A02-ADAB-09E250675713}">
      <dsp:nvSpPr>
        <dsp:cNvPr id="0" name=""/>
        <dsp:cNvSpPr/>
      </dsp:nvSpPr>
      <dsp:spPr>
        <a:xfrm>
          <a:off x="7352882" y="0"/>
          <a:ext cx="540116" cy="540116"/>
        </a:xfrm>
        <a:prstGeom prst="ellipse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FCE532D-1EF8-4136-8ED0-502FDFBC6828}">
      <dsp:nvSpPr>
        <dsp:cNvPr id="0" name=""/>
        <dsp:cNvSpPr/>
      </dsp:nvSpPr>
      <dsp:spPr>
        <a:xfrm>
          <a:off x="7406894" y="54011"/>
          <a:ext cx="432093" cy="432093"/>
        </a:xfrm>
        <a:prstGeom prst="chord">
          <a:avLst>
            <a:gd name="adj1" fmla="val 162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7F840-0AEB-4DD3-8B20-B3E8B8ECC4B8}">
      <dsp:nvSpPr>
        <dsp:cNvPr id="0" name=""/>
        <dsp:cNvSpPr/>
      </dsp:nvSpPr>
      <dsp:spPr>
        <a:xfrm>
          <a:off x="7095949" y="459353"/>
          <a:ext cx="1597845" cy="54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Active User</a:t>
          </a:r>
        </a:p>
      </dsp:txBody>
      <dsp:txXfrm>
        <a:off x="7095949" y="459353"/>
        <a:ext cx="1597845" cy="540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6822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97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24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3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92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61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971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62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854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220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89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18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08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23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30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17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106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91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itle">
  <p:cSld name="TITLE">
    <p:bg>
      <p:bgPr>
        <a:solidFill>
          <a:srgbClr val="22222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 rot="10800000" flipH="1">
            <a:off x="406400" y="6140857"/>
            <a:ext cx="12192000" cy="300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14400"/>
              <a:buFont typeface="Arial"/>
              <a:buNone/>
              <a:defRPr sz="144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2194440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Bullets &amp; Photo">
  <p:cSld name="Title, Bullets &amp; Photo">
    <p:bg>
      <p:bgPr>
        <a:solidFill>
          <a:srgbClr val="22222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7112000" y="1536700"/>
            <a:ext cx="5486400" cy="7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06400" y="740833"/>
            <a:ext cx="6299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06400" y="1642533"/>
            <a:ext cx="62991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528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  <a:defRPr sz="2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1528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  <a:defRPr sz="2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1528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  <a:defRPr sz="2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1528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  <a:defRPr sz="2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1528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  <a:defRPr sz="2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bg>
      <p:bgPr>
        <a:solidFill>
          <a:srgbClr val="2222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06400" y="15240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406400" y="740833"/>
            <a:ext cx="6299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TITLE TEXT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3 Up">
  <p:cSld name="Photo - 3 Up">
    <p:bg>
      <p:bgPr>
        <a:solidFill>
          <a:srgbClr val="22222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6503154" y="0"/>
            <a:ext cx="6502500" cy="4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3"/>
          </p:nvPr>
        </p:nvSpPr>
        <p:spPr>
          <a:xfrm>
            <a:off x="6502400" y="4902200"/>
            <a:ext cx="6502500" cy="48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pic" idx="4"/>
          </p:nvPr>
        </p:nvSpPr>
        <p:spPr>
          <a:xfrm>
            <a:off x="0" y="0"/>
            <a:ext cx="64686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rgbClr val="22222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hape 63"/>
          <p:cNvCxnSpPr/>
          <p:nvPr/>
        </p:nvCxnSpPr>
        <p:spPr>
          <a:xfrm rot="10800000" flipH="1">
            <a:off x="406400" y="993123"/>
            <a:ext cx="12192000" cy="300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4" name="Shape 64"/>
          <p:cNvSpPr/>
          <p:nvPr/>
        </p:nvSpPr>
        <p:spPr>
          <a:xfrm>
            <a:off x="469900" y="2362200"/>
            <a:ext cx="12065100" cy="522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8"/>
                  <a:pt x="0" y="2866"/>
                </a:cubicBezTo>
                <a:lnTo>
                  <a:pt x="0" y="104383"/>
                </a:lnTo>
                <a:cubicBezTo>
                  <a:pt x="0" y="105961"/>
                  <a:pt x="555" y="107250"/>
                  <a:pt x="1244" y="107250"/>
                </a:cubicBezTo>
                <a:lnTo>
                  <a:pt x="95711" y="107250"/>
                </a:lnTo>
                <a:lnTo>
                  <a:pt x="99166" y="120000"/>
                </a:lnTo>
                <a:lnTo>
                  <a:pt x="102616" y="107250"/>
                </a:lnTo>
                <a:lnTo>
                  <a:pt x="118755" y="107250"/>
                </a:lnTo>
                <a:cubicBezTo>
                  <a:pt x="119444" y="107250"/>
                  <a:pt x="120000" y="105961"/>
                  <a:pt x="120000" y="104383"/>
                </a:cubicBezTo>
                <a:lnTo>
                  <a:pt x="120000" y="2866"/>
                </a:lnTo>
                <a:cubicBezTo>
                  <a:pt x="120000" y="1288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889000" y="2908300"/>
            <a:ext cx="112269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venir"/>
              <a:buNone/>
              <a:defRPr sz="9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06400" y="7789333"/>
            <a:ext cx="121920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6000"/>
              <a:buFont typeface="Avenir"/>
              <a:buNone/>
              <a:defRPr sz="6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6400" y="457200"/>
            <a:ext cx="1117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venir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Alt">
  <p:cSld name="Quote Alt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892800" y="2641600"/>
            <a:ext cx="67056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venir"/>
              <a:buNone/>
              <a:defRPr sz="9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3"/>
          </p:nvPr>
        </p:nvSpPr>
        <p:spPr>
          <a:xfrm>
            <a:off x="5892800" y="7789333"/>
            <a:ext cx="67056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6000"/>
              <a:buFont typeface="Avenir"/>
              <a:buNone/>
              <a:defRPr sz="6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bg>
      <p:bgPr>
        <a:solidFill>
          <a:srgbClr val="22222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22222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Alt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06400" y="1507066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Alt">
  <p:cSld name="Blank A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Horizontal">
  <p:cSld name="Photo - Horizontal">
    <p:bg>
      <p:bgPr>
        <a:solidFill>
          <a:srgbClr val="22222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cxnSp>
        <p:nvCxnSpPr>
          <p:cNvPr id="23" name="Shape 23"/>
          <p:cNvCxnSpPr/>
          <p:nvPr/>
        </p:nvCxnSpPr>
        <p:spPr>
          <a:xfrm rot="10800000" flipH="1">
            <a:off x="406400" y="6140857"/>
            <a:ext cx="12192000" cy="300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17000"/>
              <a:buFont typeface="Arial"/>
              <a:buNone/>
              <a:defRPr sz="17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406400" y="4267200"/>
            <a:ext cx="1219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2194440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Alt">
  <p:cSld name="Title &amp; Subtitle Al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 rot="10800000" flipH="1">
            <a:off x="406400" y="6140857"/>
            <a:ext cx="12192000" cy="300"/>
          </a:xfrm>
          <a:prstGeom prst="straightConnector1">
            <a:avLst/>
          </a:prstGeom>
          <a:noFill/>
          <a:ln w="38100" cap="flat" cmpd="sng">
            <a:solidFill>
              <a:srgbClr val="22222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17000"/>
              <a:buFont typeface="Arial"/>
              <a:buNone/>
              <a:defRPr sz="17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06400" y="4267200"/>
            <a:ext cx="121920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161859" y="4191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Center">
  <p:cSld name="Title - Center">
    <p:bg>
      <p:bgPr>
        <a:solidFill>
          <a:srgbClr val="22222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17000"/>
              <a:buFont typeface="Arial"/>
              <a:buNone/>
              <a:defRPr sz="17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2194440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Vertical">
  <p:cSld name="Photo - Vertical">
    <p:bg>
      <p:bgPr>
        <a:solidFill>
          <a:srgbClr val="22222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hape 36"/>
          <p:cNvCxnSpPr/>
          <p:nvPr/>
        </p:nvCxnSpPr>
        <p:spPr>
          <a:xfrm>
            <a:off x="5892800" y="6141157"/>
            <a:ext cx="6705600" cy="0"/>
          </a:xfrm>
          <a:prstGeom prst="straightConnector1">
            <a:avLst/>
          </a:prstGeom>
          <a:noFill/>
          <a:ln w="381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17000"/>
              <a:buFont typeface="Arial"/>
              <a:buNone/>
              <a:defRPr sz="17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5892800" y="4267200"/>
            <a:ext cx="67056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2300"/>
              </a:spcBef>
              <a:spcAft>
                <a:spcPts val="0"/>
              </a:spcAft>
              <a:buClr>
                <a:srgbClr val="A6AAA9"/>
              </a:buClr>
              <a:buSzPts val="5400"/>
              <a:buFont typeface="Avenir"/>
              <a:buNone/>
              <a:defRPr sz="54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194440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06400" y="6731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Bullets">
  <p:cSld name="Title &amp; Bullets">
    <p:bg>
      <p:bgPr>
        <a:solidFill>
          <a:srgbClr val="22222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06400" y="6731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06400" y="15748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06400" y="673100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/>
          <p:nvPr/>
        </p:nvSpPr>
        <p:spPr>
          <a:xfrm>
            <a:off x="-8467" y="8740510"/>
            <a:ext cx="13021800" cy="1021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3878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455293" algn="l" rtl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3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12186622" y="431800"/>
            <a:ext cx="40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egetuitioncompar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kanishkabhambhan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kristi-kunworee-baishya-699b926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shivani-poovaia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somya-agarwal-22004315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406400" y="6304850"/>
            <a:ext cx="12192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9600"/>
              <a:buFont typeface="Arial"/>
              <a:buNone/>
            </a:pPr>
            <a:r>
              <a:rPr lang="en-US" sz="9600" dirty="0"/>
              <a:t>Grad Cave</a:t>
            </a: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ubTitle" idx="4294967295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venir"/>
              <a:buNone/>
            </a:pPr>
            <a:r>
              <a:rPr lang="en-US" sz="360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12-October-2021</a:t>
            </a:r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514887" y="7561105"/>
            <a:ext cx="8343363" cy="146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>
              <a:lnSpc>
                <a:spcPct val="60000"/>
              </a:lnSpc>
              <a:buClr>
                <a:srgbClr val="FFFFFF"/>
              </a:buClr>
              <a:buSzPts val="2000"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Somya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Agarwal </a:t>
            </a:r>
            <a:r>
              <a:rPr lang="zh-Hans" altLang="en-US" sz="20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 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|</a:t>
            </a:r>
            <a:r>
              <a:rPr lang="zh-Hans" altLang="en-US" dirty="0">
                <a:ea typeface="Avenir"/>
              </a:rPr>
              <a:t>  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sym typeface="Avenir"/>
              </a:rPr>
              <a:t>somyaa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@andrew.cmu.edu</a:t>
            </a:r>
            <a:endParaRPr lang="en-US" altLang="zh-Hans" sz="20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endParaRPr lang="en-US" altLang="zh-Hans" sz="20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60000"/>
              </a:lnSpc>
              <a:buClr>
                <a:srgbClr val="FFFFFF"/>
              </a:buClr>
              <a:buSzPts val="2000"/>
            </a:pP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Shivani Poovaiah </a:t>
            </a:r>
            <a:r>
              <a:rPr lang="en-US" altLang="zh-Hans" sz="2000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Ajjikutira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	    </a:t>
            </a:r>
            <a:r>
              <a:rPr lang="en-U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|</a:t>
            </a:r>
            <a:r>
              <a:rPr lang="zh-Hans" altLang="en-US" sz="2000" dirty="0">
                <a:ea typeface="Avenir"/>
              </a:rPr>
              <a:t> 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sym typeface="Avenir"/>
              </a:rPr>
              <a:t>sajjikut@andrew.cmu.edu</a:t>
            </a:r>
            <a:endParaRPr lang="en-US" altLang="zh-Hans" sz="20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endParaRPr lang="en-US" altLang="zh-Hans" sz="20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Kristi </a:t>
            </a:r>
            <a:r>
              <a:rPr lang="en-US" altLang="zh-Hans" sz="2000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Kunworee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altLang="zh-Hans" sz="2000" dirty="0" err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Baishya</a:t>
            </a:r>
            <a:r>
              <a:rPr lang="en-US" altLang="zh-Hans" sz="20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| kbaishya@andrew.cmu.edu</a:t>
            </a:r>
            <a:endParaRPr lang="en-US" altLang="zh-Hans" sz="20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endParaRPr lang="en-US" sz="2000" dirty="0">
              <a:latin typeface="Avenir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r>
              <a:rPr lang="en-US" sz="2000" dirty="0">
                <a:solidFill>
                  <a:srgbClr val="FFFFFF"/>
                </a:solidFill>
                <a:latin typeface="Avenir"/>
              </a:rPr>
              <a:t>Kanishka Amar </a:t>
            </a:r>
            <a:r>
              <a:rPr lang="en-US" sz="2000" dirty="0" err="1">
                <a:solidFill>
                  <a:srgbClr val="FFFFFF"/>
                </a:solidFill>
                <a:latin typeface="Avenir"/>
              </a:rPr>
              <a:t>Bhambhani</a:t>
            </a:r>
            <a:r>
              <a:rPr lang="en-US" sz="2000" dirty="0">
                <a:solidFill>
                  <a:srgbClr val="FFFFFF"/>
                </a:solidFill>
                <a:latin typeface="Avenir"/>
              </a:rPr>
              <a:t> | kbhambha@andrew.cmu.edu</a:t>
            </a: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venir"/>
              <a:buNone/>
            </a:pPr>
            <a:endParaRPr lang="en-US" sz="2000" dirty="0">
              <a:solidFill>
                <a:srgbClr val="FFFFFF"/>
              </a:solidFill>
              <a:latin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SOLUTION / PRODUCT</a:t>
            </a:r>
            <a:endParaRPr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85A9C20-DE58-4E17-9CA6-62DA56AC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463488"/>
            <a:ext cx="1905000" cy="1905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9ADDFB-7B09-4E44-B2EF-25E434D03399}"/>
              </a:ext>
            </a:extLst>
          </p:cNvPr>
          <p:cNvSpPr/>
          <p:nvPr/>
        </p:nvSpPr>
        <p:spPr>
          <a:xfrm>
            <a:off x="3535978" y="1541974"/>
            <a:ext cx="9062421" cy="17480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GradCave application is a boon for the student community, they can easily find or manage a place to stay in Pittsburgh, based on their preferences.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0BCFB4-8718-4CFC-B840-C3924ED19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34" y="3806918"/>
            <a:ext cx="1830131" cy="1905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3EDFCF-4914-4544-9FB8-E43E5C0A0359}"/>
              </a:ext>
            </a:extLst>
          </p:cNvPr>
          <p:cNvSpPr/>
          <p:nvPr/>
        </p:nvSpPr>
        <p:spPr>
          <a:xfrm>
            <a:off x="3535979" y="4002786"/>
            <a:ext cx="9062421" cy="17480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One-stop platform to meet all requirements (affordability, proximity and safety)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Web-based as well as mobile application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ED64671-D26C-41E8-B77E-F8C853E9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34" y="6586770"/>
            <a:ext cx="2093329" cy="181537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B17E93-DEED-4052-899F-BF054BE8DEA0}"/>
              </a:ext>
            </a:extLst>
          </p:cNvPr>
          <p:cNvSpPr/>
          <p:nvPr/>
        </p:nvSpPr>
        <p:spPr>
          <a:xfrm>
            <a:off x="3535979" y="6463598"/>
            <a:ext cx="9062421" cy="17480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can end up paying 1.5 to twice of average rent (no market mechanism to control rent rates)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460DB-676A-4283-8667-FDB30BDD7B1E}"/>
              </a:ext>
            </a:extLst>
          </p:cNvPr>
          <p:cNvCxnSpPr/>
          <p:nvPr/>
        </p:nvCxnSpPr>
        <p:spPr>
          <a:xfrm>
            <a:off x="406400" y="1312333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00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06400" y="673100"/>
            <a:ext cx="12192000" cy="7239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5100" b="0" i="0" u="none" strike="noStrike" cap="none" dirty="0"/>
              <a:t>MARKET</a:t>
            </a:r>
            <a:endParaRPr lang="en-US" sz="51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06400" y="2352040"/>
            <a:ext cx="12192000" cy="61086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4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audience: students moving to Pittsburgh for undergraduate and graduate programs</a:t>
            </a: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total student population at Pittsburgh is 84,440. The proportion of undergraduate students is 72.81%(61,477 students) and that of graduate students is 27.19%(22,963 students). 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Source: 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https://www.collegetuitioncompare.com</a:t>
            </a: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drivers include:</a:t>
            </a:r>
          </a:p>
          <a:p>
            <a:pPr marL="1028700" lvl="1" indent="-571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drivers: Student lifestyle preferences</a:t>
            </a:r>
          </a:p>
          <a:p>
            <a:pPr marL="1028700" lvl="1" indent="-571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Economic drivers: Budget friendly</a:t>
            </a:r>
          </a:p>
          <a:p>
            <a:pPr marL="1028700" lvl="1" indent="-571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Technological drivers: Mobile/websites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2C4B1D-65E7-4F93-AD11-0E99B09DA77F}"/>
              </a:ext>
            </a:extLst>
          </p:cNvPr>
          <p:cNvCxnSpPr/>
          <p:nvPr/>
        </p:nvCxnSpPr>
        <p:spPr>
          <a:xfrm>
            <a:off x="406400" y="195072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BUSINESS MODEL / UNIT ECONOMICS</a:t>
            </a:r>
            <a:endParaRPr dirty="0"/>
          </a:p>
        </p:txBody>
      </p:sp>
      <p:sp>
        <p:nvSpPr>
          <p:cNvPr id="5" name="Shape 121"/>
          <p:cNvSpPr txBox="1">
            <a:spLocks noGrp="1"/>
          </p:cNvSpPr>
          <p:nvPr>
            <p:ph type="body" idx="1"/>
          </p:nvPr>
        </p:nvSpPr>
        <p:spPr>
          <a:xfrm>
            <a:off x="406400" y="1238654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lvl="0" indent="-444500" algn="just">
              <a:spcBef>
                <a:spcPts val="0"/>
              </a:spcBef>
            </a:pPr>
            <a:endParaRPr lang="en-US" sz="2800" dirty="0">
              <a:latin typeface="+mn-lt"/>
            </a:endParaRPr>
          </a:p>
          <a:p>
            <a:pPr marL="444500" lvl="0" indent="-444500" algn="just">
              <a:spcBef>
                <a:spcPts val="0"/>
              </a:spcBef>
            </a:pPr>
            <a:r>
              <a:rPr lang="en-US" sz="2800" dirty="0">
                <a:latin typeface="+mn-lt"/>
              </a:rPr>
              <a:t>How does your company make money?</a:t>
            </a:r>
          </a:p>
          <a:p>
            <a:pPr marL="914400" lvl="2" indent="0" algn="just">
              <a:spcBef>
                <a:spcPts val="0"/>
              </a:spcBef>
              <a:buNone/>
            </a:pPr>
            <a:endParaRPr lang="en-US" sz="2800" dirty="0">
              <a:latin typeface="+mn-lt"/>
            </a:endParaRPr>
          </a:p>
          <a:p>
            <a:pPr marL="1485900" lvl="2" indent="-5715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800" dirty="0">
              <a:latin typeface="+mn-lt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n-US" sz="3600" dirty="0">
                <a:latin typeface="+mn-lt"/>
              </a:rPr>
              <a:t>			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F2F2DDC-7BB4-440A-99A6-C475066F2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157492"/>
              </p:ext>
            </p:extLst>
          </p:nvPr>
        </p:nvGraphicFramePr>
        <p:xfrm>
          <a:off x="2104813" y="2561751"/>
          <a:ext cx="9188027" cy="5953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FB50A9-3477-43B1-B989-3C42E8A3683C}"/>
              </a:ext>
            </a:extLst>
          </p:cNvPr>
          <p:cNvSpPr txBox="1"/>
          <p:nvPr/>
        </p:nvSpPr>
        <p:spPr>
          <a:xfrm>
            <a:off x="7620000" y="5320134"/>
            <a:ext cx="1263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venir"/>
              </a:rPr>
              <a:t>Referral </a:t>
            </a:r>
          </a:p>
          <a:p>
            <a:pPr algn="ctr"/>
            <a:r>
              <a:rPr lang="en-US" sz="2000" dirty="0">
                <a:latin typeface="Avenir"/>
              </a:rPr>
              <a:t>Marketing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4445C-9EF6-4264-B5CD-9512DAECF757}"/>
              </a:ext>
            </a:extLst>
          </p:cNvPr>
          <p:cNvSpPr txBox="1"/>
          <p:nvPr/>
        </p:nvSpPr>
        <p:spPr>
          <a:xfrm flipH="1">
            <a:off x="4206238" y="3429000"/>
            <a:ext cx="182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"/>
              </a:rPr>
              <a:t>Kiosks in Universities 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9F360-DB44-4A71-B9B4-DFB6BE163FD5}"/>
              </a:ext>
            </a:extLst>
          </p:cNvPr>
          <p:cNvSpPr txBox="1"/>
          <p:nvPr/>
        </p:nvSpPr>
        <p:spPr>
          <a:xfrm flipH="1">
            <a:off x="4069076" y="7117507"/>
            <a:ext cx="2103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"/>
              </a:rPr>
              <a:t>Collaboration with Property Consultants</a:t>
            </a:r>
          </a:p>
        </p:txBody>
      </p:sp>
      <p:pic>
        <p:nvPicPr>
          <p:cNvPr id="8" name="Graphic 7" descr="Flying Money with solid fill">
            <a:extLst>
              <a:ext uri="{FF2B5EF4-FFF2-40B4-BE49-F238E27FC236}">
                <a16:creationId xmlns:a16="http://schemas.microsoft.com/office/drawing/2014/main" id="{55A015AE-E1D0-4D42-A738-4B7AE6069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0927" y="4775975"/>
            <a:ext cx="1681480" cy="16814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EB942-44B8-4BA5-AEA2-0074B43CE196}"/>
              </a:ext>
            </a:extLst>
          </p:cNvPr>
          <p:cNvCxnSpPr/>
          <p:nvPr/>
        </p:nvCxnSpPr>
        <p:spPr>
          <a:xfrm>
            <a:off x="406400" y="144780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0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BUSINESS MODEL / UNIT ECONOMICS</a:t>
            </a:r>
            <a:endParaRPr lang="en-US" dirty="0"/>
          </a:p>
        </p:txBody>
      </p:sp>
      <p:sp>
        <p:nvSpPr>
          <p:cNvPr id="5" name="Shape 121"/>
          <p:cNvSpPr txBox="1">
            <a:spLocks noGrp="1"/>
          </p:cNvSpPr>
          <p:nvPr>
            <p:ph type="body" idx="1"/>
          </p:nvPr>
        </p:nvSpPr>
        <p:spPr>
          <a:xfrm>
            <a:off x="406400" y="1066739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lvl="0" indent="-444500" algn="just">
              <a:spcBef>
                <a:spcPts val="0"/>
              </a:spcBef>
            </a:pPr>
            <a:endParaRPr lang="en-US" sz="2800" dirty="0"/>
          </a:p>
          <a:p>
            <a:pPr marL="444500" lvl="0" indent="-444500" algn="just">
              <a:spcBef>
                <a:spcPts val="0"/>
              </a:spcBef>
            </a:pPr>
            <a:r>
              <a:rPr lang="en-US" sz="2800" dirty="0"/>
              <a:t>Pricing details</a:t>
            </a:r>
          </a:p>
          <a:p>
            <a:pPr marL="901700" lvl="1" indent="-444500" algn="just">
              <a:spcBef>
                <a:spcPts val="0"/>
              </a:spcBef>
            </a:pPr>
            <a:r>
              <a:rPr lang="en-US" sz="2800" dirty="0"/>
              <a:t>Considering all the factors from the previous slide the pricing of the product via customers if their lifespan is for about three months then the revenue generated would be approximately </a:t>
            </a:r>
            <a:r>
              <a:rPr lang="en-US" sz="2800" b="1" dirty="0"/>
              <a:t>50$/customer.</a:t>
            </a:r>
          </a:p>
          <a:p>
            <a:pPr marL="1028700" lvl="1" indent="-5715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44500" lvl="0" indent="-444500" algn="just">
              <a:spcBef>
                <a:spcPts val="0"/>
              </a:spcBef>
            </a:pPr>
            <a:r>
              <a:rPr lang="en-US" sz="2800" dirty="0"/>
              <a:t>Include metrics, e.g.:</a:t>
            </a:r>
          </a:p>
          <a:p>
            <a:pPr marL="901700" lvl="1" indent="-444500" algn="just">
              <a:spcBef>
                <a:spcPts val="0"/>
              </a:spcBef>
            </a:pPr>
            <a:r>
              <a:rPr lang="en-US" sz="2800" b="1" dirty="0"/>
              <a:t>Average Order Value (AOV)</a:t>
            </a: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n-US" sz="2800" dirty="0"/>
              <a:t>     AOV = Total Revenue generated by Grad Cave/No. of Customers </a:t>
            </a: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n-US" sz="2800" dirty="0"/>
              <a:t>              = 25000/1000  = </a:t>
            </a:r>
            <a:r>
              <a:rPr lang="en-US" sz="2800" b="1" dirty="0"/>
              <a:t>25$</a:t>
            </a: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n-US" sz="2800" dirty="0"/>
              <a:t>     Note : Here the consideration is that the revenue generated via each customer is 25$/month and there are 1000 subscribers for the application 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n-US" sz="2800" dirty="0"/>
          </a:p>
          <a:p>
            <a:pPr marL="901700" lvl="1" indent="-444500" algn="just">
              <a:spcBef>
                <a:spcPts val="0"/>
              </a:spcBef>
            </a:pPr>
            <a:r>
              <a:rPr lang="en-US" sz="2800" b="1" dirty="0"/>
              <a:t>Lifetime Value (LTV)</a:t>
            </a: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n-US" sz="2800" dirty="0"/>
              <a:t>	The avg sales of a particular month is close to 25$ and if a customer is using the application for three months (including the month where the application is free) the total lifetime value would be 25*2 = </a:t>
            </a:r>
            <a:r>
              <a:rPr lang="en-US" sz="2800" b="1" dirty="0"/>
              <a:t>50$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n-US" sz="2800" dirty="0"/>
          </a:p>
          <a:p>
            <a:pPr marL="0" lvl="0" indent="0" algn="just">
              <a:spcBef>
                <a:spcPts val="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606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06400" y="1115179"/>
            <a:ext cx="12192000" cy="680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</a:pPr>
            <a:endParaRPr lang="en-US" sz="3400" b="0" i="0" u="none" strike="noStrike" cap="none" dirty="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</a:pPr>
            <a:r>
              <a:rPr lang="en-US" sz="3600" dirty="0"/>
              <a:t>Key competitors are housing recommendation websites like Apartments.com, Zillow, Realtor, Trulia, etc.</a:t>
            </a:r>
          </a:p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529CF-FAD4-43EE-8A34-70B3F262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13" y="3108973"/>
            <a:ext cx="2169058" cy="2517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AAF79-9903-4259-8A06-59565330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48" y="5919939"/>
            <a:ext cx="7016931" cy="2292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EB47E-4F40-41EB-91B4-3A9E8BC4B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978" y="3452390"/>
            <a:ext cx="2135873" cy="2129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D14E9-133C-47A1-9767-9DB79D6B5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866" y="5919939"/>
            <a:ext cx="2176725" cy="2292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21FFE1-3260-4491-A047-C2D90D01E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258" y="3386508"/>
            <a:ext cx="4507153" cy="21297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01C07B-EA16-4188-88B8-ADD0EE950105}"/>
              </a:ext>
            </a:extLst>
          </p:cNvPr>
          <p:cNvCxnSpPr/>
          <p:nvPr/>
        </p:nvCxnSpPr>
        <p:spPr>
          <a:xfrm>
            <a:off x="406400" y="155448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06400" y="862087"/>
            <a:ext cx="12192000" cy="769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1" indent="0">
              <a:spcBef>
                <a:spcPts val="0"/>
              </a:spcBef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1700" lvl="1" indent="-444500">
              <a:spcBef>
                <a:spcPts val="0"/>
              </a:spcBef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	Advantages of choosing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GradCave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		   Locality safety information based on crime rates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		   Distance from the university campuses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		   Timely notifications about the events nearby</a:t>
            </a:r>
          </a:p>
        </p:txBody>
      </p:sp>
      <p:pic>
        <p:nvPicPr>
          <p:cNvPr id="3" name="Graphic 2" descr="Handcuffs with solid fill">
            <a:extLst>
              <a:ext uri="{FF2B5EF4-FFF2-40B4-BE49-F238E27FC236}">
                <a16:creationId xmlns:a16="http://schemas.microsoft.com/office/drawing/2014/main" id="{320140A9-E869-490D-BDF1-6ECC83B3C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536" y="255271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CA0BB3D3-2EBB-44BA-AC52-62C50AB2D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152" y="39624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Phone Vibration with solid fill">
            <a:extLst>
              <a:ext uri="{FF2B5EF4-FFF2-40B4-BE49-F238E27FC236}">
                <a16:creationId xmlns:a16="http://schemas.microsoft.com/office/drawing/2014/main" id="{A2ABE6F2-BF2A-43C8-9432-32A823624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9872" y="537208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C21C2-A058-4E13-ACC3-9EF2477ECE0E}"/>
              </a:ext>
            </a:extLst>
          </p:cNvPr>
          <p:cNvCxnSpPr/>
          <p:nvPr/>
        </p:nvCxnSpPr>
        <p:spPr>
          <a:xfrm>
            <a:off x="406400" y="1297093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6400" y="407906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LAUNCH STRATEGY / GO-TO-MARKET</a:t>
            </a:r>
            <a:endParaRPr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06400" y="2512906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indent="-444500">
              <a:spcBef>
                <a:spcPts val="0"/>
              </a:spcBef>
            </a:pPr>
            <a:endParaRPr lang="en-US" sz="2800" dirty="0"/>
          </a:p>
          <a:p>
            <a:pPr marL="444500" indent="-444500">
              <a:spcBef>
                <a:spcPts val="0"/>
              </a:spcBef>
            </a:pPr>
            <a:r>
              <a:rPr lang="en-US" sz="2800" dirty="0"/>
              <a:t>Customer Acquisition Approach: </a:t>
            </a:r>
          </a:p>
          <a:p>
            <a:pPr marL="444500" indent="-444500">
              <a:spcBef>
                <a:spcPts val="0"/>
              </a:spcBef>
            </a:pPr>
            <a:endParaRPr lang="en-US" sz="2800" dirty="0"/>
          </a:p>
          <a:p>
            <a:pPr marL="444500" indent="-444500">
              <a:spcBef>
                <a:spcPts val="0"/>
              </a:spcBef>
            </a:pPr>
            <a:endParaRPr lang="en-US" sz="2800" dirty="0"/>
          </a:p>
          <a:p>
            <a:pPr marL="4445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</a:pPr>
            <a:endParaRPr lang="en-US" sz="2800" b="0" i="0" u="none" strike="noStrike" cap="none" dirty="0">
              <a:solidFill>
                <a:srgbClr val="2222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531F4E-6DED-41A2-A36A-EA342D55B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441310"/>
              </p:ext>
            </p:extLst>
          </p:nvPr>
        </p:nvGraphicFramePr>
        <p:xfrm>
          <a:off x="3617807" y="1554196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23340A3-566F-4554-8586-9FA629AD19EC}"/>
              </a:ext>
            </a:extLst>
          </p:cNvPr>
          <p:cNvSpPr/>
          <p:nvPr/>
        </p:nvSpPr>
        <p:spPr>
          <a:xfrm>
            <a:off x="717126" y="3948852"/>
            <a:ext cx="1965113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Market Strategy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885B80-4662-4465-A44C-FBD2C7EF9F63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682239" y="4444151"/>
            <a:ext cx="9355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A3597C-AD33-4299-9057-7312EFBBC8C8}"/>
              </a:ext>
            </a:extLst>
          </p:cNvPr>
          <p:cNvSpPr/>
          <p:nvPr/>
        </p:nvSpPr>
        <p:spPr>
          <a:xfrm>
            <a:off x="717126" y="5567206"/>
            <a:ext cx="1965113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Acquiring Customers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579522-410C-4EE3-8A1A-259FEF90E5D5}"/>
              </a:ext>
            </a:extLst>
          </p:cNvPr>
          <p:cNvCxnSpPr>
            <a:cxnSpLocks/>
          </p:cNvCxnSpPr>
          <p:nvPr/>
        </p:nvCxnSpPr>
        <p:spPr>
          <a:xfrm flipV="1">
            <a:off x="2662342" y="6062505"/>
            <a:ext cx="93556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43EBDCB-5A78-41E7-8D13-92690B1C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265165"/>
              </p:ext>
            </p:extLst>
          </p:nvPr>
        </p:nvGraphicFramePr>
        <p:xfrm>
          <a:off x="3928533" y="5567206"/>
          <a:ext cx="9605435" cy="630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8EBC8-118B-4DFB-AB92-0D273C8E41EB}"/>
              </a:ext>
            </a:extLst>
          </p:cNvPr>
          <p:cNvCxnSpPr/>
          <p:nvPr/>
        </p:nvCxnSpPr>
        <p:spPr>
          <a:xfrm>
            <a:off x="4495800" y="5882640"/>
            <a:ext cx="1767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901DFC-15F9-46E3-B7F1-D8357EA58A41}"/>
              </a:ext>
            </a:extLst>
          </p:cNvPr>
          <p:cNvCxnSpPr>
            <a:cxnSpLocks/>
          </p:cNvCxnSpPr>
          <p:nvPr/>
        </p:nvCxnSpPr>
        <p:spPr>
          <a:xfrm>
            <a:off x="6842760" y="5882640"/>
            <a:ext cx="2042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D0EE65-8413-4CF6-ADE1-B2CCC9B30973}"/>
              </a:ext>
            </a:extLst>
          </p:cNvPr>
          <p:cNvCxnSpPr>
            <a:cxnSpLocks/>
          </p:cNvCxnSpPr>
          <p:nvPr/>
        </p:nvCxnSpPr>
        <p:spPr>
          <a:xfrm>
            <a:off x="9464040" y="5852160"/>
            <a:ext cx="1767840" cy="15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6FBD7C-9890-4748-91EB-A664E2624CB2}"/>
              </a:ext>
            </a:extLst>
          </p:cNvPr>
          <p:cNvCxnSpPr/>
          <p:nvPr/>
        </p:nvCxnSpPr>
        <p:spPr>
          <a:xfrm>
            <a:off x="406400" y="1388533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7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LAUNCH STRATEGY / GO-TO-MARKET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06400" y="2922754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indent="-444500" algn="just">
              <a:spcBef>
                <a:spcPts val="0"/>
              </a:spcBef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What are key drivers and potential milestones?</a:t>
            </a:r>
          </a:p>
          <a:p>
            <a:pPr marL="444500" indent="-444500" algn="just">
              <a:spcBef>
                <a:spcPts val="0"/>
              </a:spcBef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Analyze the market for students based on the historical data. </a:t>
            </a: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Analyze the timeline where in the application would be used to its maximum potential.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F06E01-AD41-407C-A1A5-73AAE76C29AD}"/>
              </a:ext>
            </a:extLst>
          </p:cNvPr>
          <p:cNvCxnSpPr/>
          <p:nvPr/>
        </p:nvCxnSpPr>
        <p:spPr>
          <a:xfrm>
            <a:off x="406400" y="1388533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6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LAUNCH STRATEGY / GO-TO-MARKET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06400" y="1657772"/>
            <a:ext cx="12192000" cy="6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1" indent="0" algn="just">
              <a:spcBef>
                <a:spcPts val="0"/>
              </a:spcBef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spcBef>
                <a:spcPts val="0"/>
              </a:spcBef>
              <a:buNone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Milestones: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n-US" sz="3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early milestone would be to strategize the design of the application and collect data from various websites to hit the market at the golden time.</a:t>
            </a: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Constantly maintain the relationship with the customer for the first few months in order to analyze their options and probably make predictions based on the same.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AD55C9-9F33-4039-85D1-4BD2E0C50E93}"/>
              </a:ext>
            </a:extLst>
          </p:cNvPr>
          <p:cNvCxnSpPr/>
          <p:nvPr/>
        </p:nvCxnSpPr>
        <p:spPr>
          <a:xfrm>
            <a:off x="406400" y="1388533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5F73-4621-4082-B35D-0B62AAE4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26483"/>
            <a:ext cx="12192000" cy="723900"/>
          </a:xfrm>
        </p:spPr>
        <p:txBody>
          <a:bodyPr/>
          <a:lstStyle/>
          <a:p>
            <a:r>
              <a:rPr lang="en-US" dirty="0"/>
              <a:t>Project Insights: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F4ED5-023F-4DEC-A86F-C08C4C5E5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A0A40-1888-4A0F-A343-54E3C85E5610}"/>
              </a:ext>
            </a:extLst>
          </p:cNvPr>
          <p:cNvSpPr txBox="1"/>
          <p:nvPr/>
        </p:nvSpPr>
        <p:spPr>
          <a:xfrm>
            <a:off x="406400" y="7305099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user gets to see the apartments closer to his area and along with it the crime rate in that area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105E2-FDFD-48C6-8960-54C9CCD8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1617504"/>
            <a:ext cx="11978640" cy="55938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698A5D-C00E-4A5A-A7B5-2CFC1FD589B8}"/>
              </a:ext>
            </a:extLst>
          </p:cNvPr>
          <p:cNvCxnSpPr/>
          <p:nvPr/>
        </p:nvCxnSpPr>
        <p:spPr>
          <a:xfrm>
            <a:off x="619760" y="1554479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03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132840" y="606556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lang="en-US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85520" y="1535852"/>
            <a:ext cx="12192000" cy="769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44500" marR="0" lvl="0" indent="-4445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Vision </a:t>
            </a:r>
            <a:endParaRPr lang="en-US" dirty="0"/>
          </a:p>
          <a:p>
            <a:pPr marL="444500" marR="0" lvl="0" indent="-444500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Team </a:t>
            </a:r>
            <a:endParaRPr lang="en-US" dirty="0"/>
          </a:p>
          <a:p>
            <a:pPr marL="444500" marR="0" lvl="0" indent="-444500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Problem </a:t>
            </a:r>
            <a:endParaRPr lang="en-US" dirty="0"/>
          </a:p>
          <a:p>
            <a:pPr marL="444500" marR="0" lvl="0" indent="-444500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Approach / Solution </a:t>
            </a:r>
            <a:endParaRPr lang="en-US" dirty="0"/>
          </a:p>
          <a:p>
            <a:pPr marL="444500" marR="0" lvl="0" indent="-444500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Market </a:t>
            </a:r>
            <a:endParaRPr lang="en-US" dirty="0"/>
          </a:p>
          <a:p>
            <a:pPr marL="444500" marR="0" lvl="0" indent="-444499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Business Model</a:t>
            </a:r>
            <a:endParaRPr lang="en-US" dirty="0"/>
          </a:p>
          <a:p>
            <a:pPr marL="444500" marR="0" lvl="0" indent="-444500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Competition </a:t>
            </a:r>
            <a:endParaRPr lang="en-US" dirty="0"/>
          </a:p>
          <a:p>
            <a:pPr marL="444500" marR="0" lvl="0" indent="-444499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b="0" i="0" u="none" strike="noStrike" cap="none" dirty="0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rPr>
              <a:t>Go-to-Market</a:t>
            </a:r>
          </a:p>
          <a:p>
            <a:pPr marL="444500" marR="0" lvl="0" indent="-444499" algn="l" rtl="0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2940"/>
              <a:buFont typeface="Avenir"/>
              <a:buChar char="▸"/>
            </a:pPr>
            <a:r>
              <a:rPr lang="en-US" sz="2800" dirty="0"/>
              <a:t>Project Insights</a:t>
            </a:r>
            <a:endParaRPr lang="en-US" dirty="0"/>
          </a:p>
        </p:txBody>
      </p:sp>
      <p:pic>
        <p:nvPicPr>
          <p:cNvPr id="5" name="Graphic 4" descr="Clipboard Checked with solid fill">
            <a:extLst>
              <a:ext uri="{FF2B5EF4-FFF2-40B4-BE49-F238E27FC236}">
                <a16:creationId xmlns:a16="http://schemas.microsoft.com/office/drawing/2014/main" id="{1F043D4E-C369-4B26-BA86-B8DCB11DB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800" y="461776"/>
            <a:ext cx="807720" cy="8077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F64C85-54DB-46ED-8B25-B53CAF9495E9}"/>
              </a:ext>
            </a:extLst>
          </p:cNvPr>
          <p:cNvCxnSpPr/>
          <p:nvPr/>
        </p:nvCxnSpPr>
        <p:spPr>
          <a:xfrm>
            <a:off x="513080" y="1406656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21AA-49F3-4EC7-93A6-8128690A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4553"/>
            <a:ext cx="12192000" cy="723900"/>
          </a:xfrm>
        </p:spPr>
        <p:txBody>
          <a:bodyPr/>
          <a:lstStyle/>
          <a:p>
            <a:r>
              <a:rPr lang="en-US" dirty="0"/>
              <a:t>User Interaction: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C1F1F9-9C38-4A78-9A9B-968EF9ADE3B6}"/>
              </a:ext>
            </a:extLst>
          </p:cNvPr>
          <p:cNvCxnSpPr/>
          <p:nvPr/>
        </p:nvCxnSpPr>
        <p:spPr>
          <a:xfrm>
            <a:off x="619760" y="1554478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259FAC-7D9D-49CE-9211-EEEDE008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2024476"/>
            <a:ext cx="12009120" cy="63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21AA-49F3-4EC7-93A6-8128690A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4553"/>
            <a:ext cx="12192000" cy="723900"/>
          </a:xfrm>
        </p:spPr>
        <p:txBody>
          <a:bodyPr/>
          <a:lstStyle/>
          <a:p>
            <a:r>
              <a:rPr lang="en-US" dirty="0"/>
              <a:t>User Interaction: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C1F1F9-9C38-4A78-9A9B-968EF9ADE3B6}"/>
              </a:ext>
            </a:extLst>
          </p:cNvPr>
          <p:cNvCxnSpPr/>
          <p:nvPr/>
        </p:nvCxnSpPr>
        <p:spPr>
          <a:xfrm>
            <a:off x="619760" y="1554478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C715CCC-D2A0-45FD-B00E-88B7157D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1867114"/>
            <a:ext cx="11932920" cy="6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0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3EFD-3A2E-4D87-930F-C7CDFB70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4002193"/>
            <a:ext cx="12192000" cy="723900"/>
          </a:xfrm>
        </p:spPr>
        <p:txBody>
          <a:bodyPr/>
          <a:lstStyle/>
          <a:p>
            <a:r>
              <a:rPr lang="en-US" dirty="0"/>
              <a:t>Thank You!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2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 idx="4294967295"/>
          </p:nvPr>
        </p:nvSpPr>
        <p:spPr>
          <a:xfrm>
            <a:off x="1620520" y="588433"/>
            <a:ext cx="12192000" cy="7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4294967295"/>
          </p:nvPr>
        </p:nvSpPr>
        <p:spPr>
          <a:xfrm>
            <a:off x="406400" y="2918717"/>
            <a:ext cx="12192000" cy="391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4800"/>
              <a:buFont typeface="Avenir"/>
              <a:buNone/>
            </a:pPr>
            <a:r>
              <a:rPr lang="en-US" sz="4800" b="1" i="1" dirty="0">
                <a:solidFill>
                  <a:schemeClr val="bg2"/>
                </a:solidFill>
              </a:rPr>
              <a:t>Delivering hassle free and cherishable experience for students setting foot in the study haven of U.S</a:t>
            </a:r>
          </a:p>
        </p:txBody>
      </p:sp>
      <p:pic>
        <p:nvPicPr>
          <p:cNvPr id="3" name="Graphic 2" descr="3d Glasses with solid fill">
            <a:extLst>
              <a:ext uri="{FF2B5EF4-FFF2-40B4-BE49-F238E27FC236}">
                <a16:creationId xmlns:a16="http://schemas.microsoft.com/office/drawing/2014/main" id="{E91DBE13-0782-4335-8520-1602BB27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440" y="397528"/>
            <a:ext cx="956440" cy="9564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57230D-524E-4815-B303-8510A42DF9C1}"/>
              </a:ext>
            </a:extLst>
          </p:cNvPr>
          <p:cNvCxnSpPr/>
          <p:nvPr/>
        </p:nvCxnSpPr>
        <p:spPr>
          <a:xfrm>
            <a:off x="701040" y="2964437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A9AC62-B94D-4FB7-AECA-6CDB4C76A09D}"/>
              </a:ext>
            </a:extLst>
          </p:cNvPr>
          <p:cNvCxnSpPr/>
          <p:nvPr/>
        </p:nvCxnSpPr>
        <p:spPr>
          <a:xfrm>
            <a:off x="833120" y="710184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AF054B3-66D2-4067-94C9-56EE749B8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9" r="17841" b="2"/>
          <a:stretch/>
        </p:blipFill>
        <p:spPr>
          <a:xfrm>
            <a:off x="7112000" y="1536700"/>
            <a:ext cx="5486400" cy="7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06400" y="740833"/>
            <a:ext cx="6299100" cy="7239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5100" b="0" i="0" u="none" strike="noStrike" cap="none"/>
              <a:t>TEAM</a:t>
            </a:r>
            <a:endParaRPr lang="en-US" sz="5100"/>
          </a:p>
        </p:txBody>
      </p:sp>
      <p:sp>
        <p:nvSpPr>
          <p:cNvPr id="8" name="Shape 109"/>
          <p:cNvSpPr txBox="1">
            <a:spLocks noGrp="1"/>
          </p:cNvSpPr>
          <p:nvPr>
            <p:ph type="body" idx="1"/>
          </p:nvPr>
        </p:nvSpPr>
        <p:spPr>
          <a:xfrm>
            <a:off x="406400" y="1642533"/>
            <a:ext cx="6299100" cy="61086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Name : Kanishka Bhambhani</a:t>
            </a: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i="0" dirty="0">
                <a:solidFill>
                  <a:srgbClr val="0000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i="0" dirty="0" err="1">
                <a:solidFill>
                  <a:srgbClr val="FFFF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kanishkabhambhani</a:t>
            </a:r>
            <a:endParaRPr lang="en-US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Title : C.E.O</a:t>
            </a: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Experience : Product Developer with three years of experience at SAP Labs India. Developed micro-services for SAP Cloud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 with sound knowledge in design, analysis and development using competing technologies to manage business processes in an organization’s ecology.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BD9F18-F658-4304-B564-BBA27BD8A717}"/>
              </a:ext>
            </a:extLst>
          </p:cNvPr>
          <p:cNvCxnSpPr>
            <a:cxnSpLocks/>
          </p:cNvCxnSpPr>
          <p:nvPr/>
        </p:nvCxnSpPr>
        <p:spPr>
          <a:xfrm>
            <a:off x="406400" y="1642533"/>
            <a:ext cx="62991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5FA37060-3BBD-4B46-AC46-E12165F2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5" r="9198" b="1"/>
          <a:stretch/>
        </p:blipFill>
        <p:spPr>
          <a:xfrm>
            <a:off x="7112000" y="1536700"/>
            <a:ext cx="5486400" cy="7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06400" y="740833"/>
            <a:ext cx="6299100" cy="7239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5100" b="0" i="0" u="none" strike="noStrike" cap="none"/>
              <a:t>TEAM</a:t>
            </a:r>
            <a:endParaRPr lang="en-US" sz="5100"/>
          </a:p>
        </p:txBody>
      </p:sp>
      <p:sp>
        <p:nvSpPr>
          <p:cNvPr id="8" name="Shape 109"/>
          <p:cNvSpPr txBox="1">
            <a:spLocks noGrp="1"/>
          </p:cNvSpPr>
          <p:nvPr>
            <p:ph type="body" idx="1"/>
          </p:nvPr>
        </p:nvSpPr>
        <p:spPr>
          <a:xfrm>
            <a:off x="406400" y="1642533"/>
            <a:ext cx="6299100" cy="61086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Name : Kristi </a:t>
            </a:r>
            <a:r>
              <a:rPr lang="en-US" dirty="0" err="1">
                <a:solidFill>
                  <a:srgbClr val="FFFFFF"/>
                </a:solidFill>
              </a:rPr>
              <a:t>Kunworee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Baishya</a:t>
            </a:r>
            <a:endParaRPr lang="en-US" dirty="0">
              <a:solidFill>
                <a:srgbClr val="FFFFFF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   </a:t>
            </a:r>
            <a:r>
              <a:rPr lang="en-US" i="0" dirty="0">
                <a:solidFill>
                  <a:srgbClr val="0070C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</a:t>
            </a:r>
            <a:r>
              <a:rPr lang="en-US" i="0" dirty="0">
                <a:solidFill>
                  <a:srgbClr val="FFFF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/kristi-kunworee-baishya-699b9266</a:t>
            </a:r>
            <a:endParaRPr lang="en-US" dirty="0">
              <a:solidFill>
                <a:srgbClr val="FFFFFF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Title : C.D.O</a:t>
            </a: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Experience : Data Science Manager with 5 years of expertise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in the application of predictive data modeling, statistical data modeling and business intelligence to deliver insights and implement action-oriented solutions to complex business problems.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9C52E-4732-4C3B-BC6A-F6EF002B7343}"/>
              </a:ext>
            </a:extLst>
          </p:cNvPr>
          <p:cNvCxnSpPr>
            <a:cxnSpLocks/>
          </p:cNvCxnSpPr>
          <p:nvPr/>
        </p:nvCxnSpPr>
        <p:spPr>
          <a:xfrm>
            <a:off x="406400" y="1642533"/>
            <a:ext cx="62991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0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6B78519E-50D2-436D-AA91-67ECB5129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8" r="23986" b="1"/>
          <a:stretch/>
        </p:blipFill>
        <p:spPr>
          <a:xfrm>
            <a:off x="7112000" y="1536700"/>
            <a:ext cx="5486400" cy="7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06400" y="740833"/>
            <a:ext cx="6299100" cy="7239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5100" b="0" i="0" u="none" strike="noStrike" cap="none"/>
              <a:t>TEAM</a:t>
            </a:r>
            <a:endParaRPr lang="en-US" sz="5100"/>
          </a:p>
        </p:txBody>
      </p:sp>
      <p:sp>
        <p:nvSpPr>
          <p:cNvPr id="8" name="Shape 109"/>
          <p:cNvSpPr txBox="1">
            <a:spLocks noGrp="1"/>
          </p:cNvSpPr>
          <p:nvPr>
            <p:ph type="body" idx="1"/>
          </p:nvPr>
        </p:nvSpPr>
        <p:spPr>
          <a:xfrm>
            <a:off x="406400" y="1642533"/>
            <a:ext cx="6299100" cy="61086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Name : Shivani </a:t>
            </a:r>
            <a:r>
              <a:rPr lang="en-US" dirty="0" err="1">
                <a:solidFill>
                  <a:srgbClr val="FFFFFF"/>
                </a:solidFill>
              </a:rPr>
              <a:t>Poovaiah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Ajjikutira</a:t>
            </a:r>
            <a:endParaRPr lang="en-US" dirty="0">
              <a:solidFill>
                <a:srgbClr val="FFFFFF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   </a:t>
            </a:r>
            <a:r>
              <a:rPr lang="en-US" i="0" dirty="0">
                <a:solidFill>
                  <a:srgbClr val="0000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US" i="0" dirty="0" err="1">
                <a:solidFill>
                  <a:srgbClr val="FFFF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shivani-poovaiah</a:t>
            </a:r>
            <a:endParaRPr lang="en-US" i="0" dirty="0">
              <a:solidFill>
                <a:srgbClr val="FFFFFF"/>
              </a:solidFill>
              <a:effectLst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Title : M.D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Experience : Analyst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at Deloitte USI </a:t>
            </a:r>
            <a:r>
              <a:rPr lang="en-US" dirty="0">
                <a:solidFill>
                  <a:srgbClr val="FFFFFF"/>
                </a:solidFill>
              </a:rPr>
              <a:t>with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close to 2 years of experience in Front-end Web Development. Developed websites for B2C clients using frameworks/languages like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VueJS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Vuex</a:t>
            </a:r>
            <a:r>
              <a:rPr lang="en-US" b="0" i="0" dirty="0">
                <a:solidFill>
                  <a:srgbClr val="FFFFFF"/>
                </a:solidFill>
                <a:effectLst/>
              </a:rPr>
              <a:t>, JavaScript, jQuery, HTML and CSS  integrated with SAP Hybris on the backend.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58764D-FA12-40F2-9293-7E8DB3867351}"/>
              </a:ext>
            </a:extLst>
          </p:cNvPr>
          <p:cNvCxnSpPr>
            <a:cxnSpLocks/>
          </p:cNvCxnSpPr>
          <p:nvPr/>
        </p:nvCxnSpPr>
        <p:spPr>
          <a:xfrm>
            <a:off x="406400" y="1642533"/>
            <a:ext cx="62991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2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3139EC3-CE3D-4270-B6C1-6CE1A1A53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0" r="6568" b="1"/>
          <a:stretch/>
        </p:blipFill>
        <p:spPr>
          <a:xfrm>
            <a:off x="7112000" y="1536700"/>
            <a:ext cx="5486400" cy="7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06400" y="740833"/>
            <a:ext cx="6299100" cy="7239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5100" b="0" i="0" u="none" strike="noStrike" cap="none"/>
              <a:t>TEAM</a:t>
            </a:r>
            <a:endParaRPr lang="en-US" sz="5100"/>
          </a:p>
        </p:txBody>
      </p:sp>
      <p:sp>
        <p:nvSpPr>
          <p:cNvPr id="8" name="Shape 109"/>
          <p:cNvSpPr txBox="1">
            <a:spLocks noGrp="1"/>
          </p:cNvSpPr>
          <p:nvPr>
            <p:ph type="body" idx="1"/>
          </p:nvPr>
        </p:nvSpPr>
        <p:spPr>
          <a:xfrm>
            <a:off x="406400" y="1642533"/>
            <a:ext cx="6299100" cy="6108600"/>
          </a:xfr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Name : </a:t>
            </a:r>
            <a:r>
              <a:rPr lang="en-US" dirty="0" err="1">
                <a:solidFill>
                  <a:srgbClr val="FFFFFF"/>
                </a:solidFill>
              </a:rPr>
              <a:t>Somya</a:t>
            </a:r>
            <a:r>
              <a:rPr lang="en-US" dirty="0">
                <a:solidFill>
                  <a:srgbClr val="FFFFFF"/>
                </a:solidFill>
              </a:rPr>
              <a:t> Agarwal</a:t>
            </a: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    </a:t>
            </a:r>
            <a:r>
              <a:rPr lang="en-US" i="0" dirty="0">
                <a:solidFill>
                  <a:srgbClr val="0070C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</a:t>
            </a:r>
            <a:r>
              <a:rPr lang="en-US" i="0" dirty="0">
                <a:solidFill>
                  <a:srgbClr val="FFFFFF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/somya-agarwal-22004315b</a:t>
            </a:r>
            <a:endParaRPr lang="en-US" i="0" dirty="0">
              <a:solidFill>
                <a:srgbClr val="FFFFFF"/>
              </a:solidFill>
              <a:effectLst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44500" lvl="0" indent="-44450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Title : C.T.O</a:t>
            </a:r>
          </a:p>
          <a:p>
            <a:pPr marL="444500" lvl="0" indent="-444500"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marL="444500" indent="-44450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Experience :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Data Analyst with 5 years of experience in providing data driven solutions. Skilled in Python programming, SQL and web-scraping with Selenium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24D34-0D4E-4CCF-875A-D038498EDBAE}"/>
              </a:ext>
            </a:extLst>
          </p:cNvPr>
          <p:cNvCxnSpPr>
            <a:cxnSpLocks/>
          </p:cNvCxnSpPr>
          <p:nvPr/>
        </p:nvCxnSpPr>
        <p:spPr>
          <a:xfrm>
            <a:off x="406400" y="1642533"/>
            <a:ext cx="62991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0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PROBLEM - CUSTOMER PAIN</a:t>
            </a:r>
            <a:endParaRPr dirty="0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A6450255-95FC-4AF8-888C-00D890EF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953" y="3888371"/>
            <a:ext cx="1586893" cy="15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, arrow&#10;&#10;Description automatically generated">
            <a:extLst>
              <a:ext uri="{FF2B5EF4-FFF2-40B4-BE49-F238E27FC236}">
                <a16:creationId xmlns:a16="http://schemas.microsoft.com/office/drawing/2014/main" id="{A6C33F75-0B42-473D-8545-59988BD2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51" y="3653958"/>
            <a:ext cx="627780" cy="7239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F79548-680B-4B4D-B4FA-B6153468C1D7}"/>
              </a:ext>
            </a:extLst>
          </p:cNvPr>
          <p:cNvSpPr/>
          <p:nvPr/>
        </p:nvSpPr>
        <p:spPr>
          <a:xfrm>
            <a:off x="3322320" y="1761024"/>
            <a:ext cx="6537960" cy="17136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Lack of knowledge of apartments and prospective flat mates' lifestyle choice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1EEF31-BD95-4D41-BC8B-28B6CBEB94D4}"/>
              </a:ext>
            </a:extLst>
          </p:cNvPr>
          <p:cNvSpPr/>
          <p:nvPr/>
        </p:nvSpPr>
        <p:spPr>
          <a:xfrm>
            <a:off x="510989" y="5475263"/>
            <a:ext cx="5066852" cy="22666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Students at the mercy of landlords’ rent demands as opposed to student-oriented rates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0AD78B-B398-469D-A63B-D5971B3C39FB}"/>
              </a:ext>
            </a:extLst>
          </p:cNvPr>
          <p:cNvSpPr/>
          <p:nvPr/>
        </p:nvSpPr>
        <p:spPr>
          <a:xfrm>
            <a:off x="7558739" y="5475264"/>
            <a:ext cx="4935071" cy="22666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Lack of knowledge of security profile of the neighborhood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79697-CD4D-472C-A861-76EE41E4C798}"/>
              </a:ext>
            </a:extLst>
          </p:cNvPr>
          <p:cNvCxnSpPr/>
          <p:nvPr/>
        </p:nvCxnSpPr>
        <p:spPr>
          <a:xfrm>
            <a:off x="406400" y="150876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5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06400" y="588433"/>
            <a:ext cx="12192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rPr>
              <a:t>PROBLEM-CUSTOMER PAIN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40A61DF-5893-4AC9-AD70-267B4A23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803586"/>
            <a:ext cx="2143125" cy="21431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5A5234-A6E3-4D15-903B-817C4C7EA8D3}"/>
              </a:ext>
            </a:extLst>
          </p:cNvPr>
          <p:cNvSpPr/>
          <p:nvPr/>
        </p:nvSpPr>
        <p:spPr>
          <a:xfrm>
            <a:off x="2729753" y="2087648"/>
            <a:ext cx="10085294" cy="1574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one stop platform to find a suitable, furnished and utility provided place to stay within student-oriented budget</a:t>
            </a:r>
          </a:p>
        </p:txBody>
      </p:sp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712BD968-0A0A-4929-91EA-38B2947DB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01" y="4553452"/>
            <a:ext cx="1618522" cy="155491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92534E-B452-4F5E-BF90-7C02869F10B1}"/>
              </a:ext>
            </a:extLst>
          </p:cNvPr>
          <p:cNvSpPr/>
          <p:nvPr/>
        </p:nvSpPr>
        <p:spPr>
          <a:xfrm>
            <a:off x="2639640" y="4391349"/>
            <a:ext cx="10175408" cy="1574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Monthly or annual subscription fee, or a one-time payment to explore residence options. Plus 15% of first month’s rent agreed upon once agreement signed</a:t>
            </a: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7549470-0826-458D-BA4B-FD9A34EAE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01" y="6495266"/>
            <a:ext cx="1774751" cy="177475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D3E1AB6-6019-42A2-A3F8-E07FEC8DFA16}"/>
              </a:ext>
            </a:extLst>
          </p:cNvPr>
          <p:cNvSpPr/>
          <p:nvPr/>
        </p:nvSpPr>
        <p:spPr>
          <a:xfrm>
            <a:off x="2639640" y="6695050"/>
            <a:ext cx="10265522" cy="13568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suitable programmers to maintain the integrity of app at back end, lack of support staff to take care of one-on-one consultation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C7F9EB-708F-4904-BC06-6C65A2F26AD2}"/>
              </a:ext>
            </a:extLst>
          </p:cNvPr>
          <p:cNvCxnSpPr/>
          <p:nvPr/>
        </p:nvCxnSpPr>
        <p:spPr>
          <a:xfrm>
            <a:off x="406400" y="1493520"/>
            <a:ext cx="116027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18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96"/>
    </mc:Choice>
    <mc:Fallback>
      <p:transition spd="slow" advTm="68296"/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897</TotalTime>
  <Words>970</Words>
  <Application>Microsoft Office PowerPoint</Application>
  <PresentationFormat>Custom</PresentationFormat>
  <Paragraphs>152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</vt:lpstr>
      <vt:lpstr>Calibri</vt:lpstr>
      <vt:lpstr>Courier New</vt:lpstr>
      <vt:lpstr>Helvetica Neue</vt:lpstr>
      <vt:lpstr>New_Template7</vt:lpstr>
      <vt:lpstr>Grad Cave</vt:lpstr>
      <vt:lpstr>AGENDA</vt:lpstr>
      <vt:lpstr>VISION</vt:lpstr>
      <vt:lpstr>TEAM</vt:lpstr>
      <vt:lpstr>TEAM</vt:lpstr>
      <vt:lpstr>TEAM</vt:lpstr>
      <vt:lpstr>TEAM</vt:lpstr>
      <vt:lpstr>PROBLEM - CUSTOMER PAIN</vt:lpstr>
      <vt:lpstr>PROBLEM-CUSTOMER PAIN</vt:lpstr>
      <vt:lpstr>SOLUTION / PRODUCT</vt:lpstr>
      <vt:lpstr>MARKET</vt:lpstr>
      <vt:lpstr>BUSINESS MODEL / UNIT ECONOMICS</vt:lpstr>
      <vt:lpstr>BUSINESS MODEL / UNIT ECONOMICS</vt:lpstr>
      <vt:lpstr>COMPETITION</vt:lpstr>
      <vt:lpstr>COMPETITION</vt:lpstr>
      <vt:lpstr>LAUNCH STRATEGY / GO-TO-MARKET</vt:lpstr>
      <vt:lpstr>LAUNCH STRATEGY / GO-TO-MARKET</vt:lpstr>
      <vt:lpstr>LAUNCH STRATEGY / GO-TO-MARKET</vt:lpstr>
      <vt:lpstr>Project Insights:</vt:lpstr>
      <vt:lpstr>User Interaction:</vt:lpstr>
      <vt:lpstr>User Interaction:</vt:lpstr>
      <vt:lpstr>Thank You!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[TEAM NAME]</dc:title>
  <dc:creator>jostlund</dc:creator>
  <cp:lastModifiedBy>Kanishka Bhambhani</cp:lastModifiedBy>
  <cp:revision>64</cp:revision>
  <dcterms:modified xsi:type="dcterms:W3CDTF">2021-10-13T02:45:19Z</dcterms:modified>
</cp:coreProperties>
</file>